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9" d="100"/>
          <a:sy n="99" d="100"/>
        </p:scale>
        <p:origin x="-1800" y="29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12/15/15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12/15/15</a:t>
            </a:fld>
            <a:endParaRPr lang="en-US" dirty="0"/>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dirty="0"/>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hildren’s </a:t>
            </a:r>
            <a:r>
              <a:rPr lang="en-US" dirty="0">
                <a:ln>
                  <a:solidFill>
                    <a:sysClr val="windowText" lastClr="000000"/>
                  </a:solidFill>
                </a:ln>
                <a:latin typeface="KG All of Me" panose="02000000000000000000" pitchFamily="2" charset="0"/>
              </a:rPr>
              <a:t>S</a:t>
            </a:r>
            <a:r>
              <a:rPr lang="en-US" dirty="0" smtClean="0">
                <a:ln>
                  <a:solidFill>
                    <a:sysClr val="windowText" lastClr="000000"/>
                  </a:solidFill>
                </a:ln>
                <a:latin typeface="KG All of Me" panose="02000000000000000000" pitchFamily="2" charset="0"/>
              </a:rPr>
              <a:t>chool at Sylvia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533400" y="87630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762000" y="9296400"/>
            <a:ext cx="3200400" cy="338554"/>
          </a:xfrm>
          <a:prstGeom prst="rect">
            <a:avLst/>
          </a:prstGeom>
          <a:noFill/>
        </p:spPr>
        <p:txBody>
          <a:bodyPr wrap="square" rtlCol="0">
            <a:spAutoFit/>
          </a:bodyPr>
          <a:lstStyle/>
          <a:p>
            <a:pPr algn="ctr"/>
            <a:r>
              <a:rPr lang="en-US" sz="1600" dirty="0" smtClean="0">
                <a:ln w="3175">
                  <a:solidFill>
                    <a:schemeClr val="tx1"/>
                  </a:solidFill>
                </a:ln>
                <a:latin typeface="KG All of Me" panose="02000000000000000000" pitchFamily="2" charset="0"/>
              </a:rPr>
              <a:t>Thank You, </a:t>
            </a:r>
            <a:r>
              <a:rPr lang="en-US" sz="1600" b="1" dirty="0" smtClean="0">
                <a:ln w="3175">
                  <a:noFill/>
                </a:ln>
                <a:latin typeface="KG Eyes Wide Open" panose="02000506000000020004" pitchFamily="2" charset="0"/>
              </a:rPr>
              <a:t>Ms. Ashford</a:t>
            </a:r>
            <a:endParaRPr lang="en-US" sz="1600" b="1" dirty="0">
              <a:ln w="3175">
                <a:noFill/>
              </a:ln>
              <a:latin typeface="KG All of Me" panose="02000000000000000000" pitchFamily="2" charset="0"/>
            </a:endParaRPr>
          </a:p>
        </p:txBody>
      </p:sp>
      <p:sp>
        <p:nvSpPr>
          <p:cNvPr id="15" name="TextBox 14"/>
          <p:cNvSpPr txBox="1"/>
          <p:nvPr/>
        </p:nvSpPr>
        <p:spPr>
          <a:xfrm>
            <a:off x="685800" y="44196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609600" y="2819400"/>
            <a:ext cx="6400800" cy="2277547"/>
          </a:xfrm>
          <a:prstGeom prst="rect">
            <a:avLst/>
          </a:prstGeom>
          <a:noFill/>
        </p:spPr>
        <p:txBody>
          <a:bodyPr wrap="square" rtlCol="0">
            <a:spAutoFit/>
          </a:bodyPr>
          <a:lstStyle/>
          <a:p>
            <a:r>
              <a:rPr lang="en-US" dirty="0" smtClean="0"/>
              <a:t>Parents! </a:t>
            </a:r>
          </a:p>
          <a:p>
            <a:pPr algn="just"/>
            <a:r>
              <a:rPr lang="en-US" sz="1200" dirty="0" smtClean="0">
                <a:sym typeface="Wingdings"/>
              </a:rPr>
              <a:t>It’s that time of year again!  “Holiday Time”! We would like to celebrate, as a class, Friday, December </a:t>
            </a:r>
            <a:r>
              <a:rPr lang="en-US" sz="1200" dirty="0" smtClean="0">
                <a:sym typeface="Wingdings"/>
              </a:rPr>
              <a:t>18</a:t>
            </a:r>
            <a:r>
              <a:rPr lang="en-US" sz="1200" baseline="30000" dirty="0" smtClean="0">
                <a:sym typeface="Wingdings"/>
              </a:rPr>
              <a:t>tth</a:t>
            </a:r>
            <a:r>
              <a:rPr lang="en-US" sz="1200" dirty="0" smtClean="0">
                <a:sym typeface="Wingdings"/>
              </a:rPr>
              <a:t>. Students are asked to bring in a store bought (pre-wrapped) holiday treat or snack, for the entire class. Treats and snacks may consist of edible and non-edible items such as holiday pencils, erasers, mini books, notepads, cookies, brownies, chips, cupcakes, juice, fruit cups, etc. We look forward to a day filled with  holiday activities, sharing of treats, and making holiday memories that will last a lifetime. If you have any questions, please don’t hesitate to ask. Thank you in advance for your cooperation and assistance. </a:t>
            </a:r>
            <a:endParaRPr lang="en-US" sz="1200" dirty="0" smtClean="0"/>
          </a:p>
          <a:p>
            <a:pPr algn="just"/>
            <a:r>
              <a:rPr lang="en-US" sz="1200" dirty="0" smtClean="0"/>
              <a:t> </a:t>
            </a:r>
          </a:p>
          <a:p>
            <a:pPr algn="just"/>
            <a:endParaRPr lang="en-US" sz="1200" dirty="0" smtClean="0"/>
          </a:p>
          <a:p>
            <a:pPr algn="just"/>
            <a:endParaRPr lang="en-US" sz="1400" dirty="0"/>
          </a:p>
        </p:txBody>
      </p:sp>
      <p:sp>
        <p:nvSpPr>
          <p:cNvPr id="19" name="TextBox 18"/>
          <p:cNvSpPr txBox="1"/>
          <p:nvPr/>
        </p:nvSpPr>
        <p:spPr>
          <a:xfrm>
            <a:off x="762000" y="4724400"/>
            <a:ext cx="5943600" cy="3647152"/>
          </a:xfrm>
          <a:prstGeom prst="rect">
            <a:avLst/>
          </a:prstGeom>
          <a:noFill/>
        </p:spPr>
        <p:txBody>
          <a:bodyPr wrap="square" rtlCol="0">
            <a:spAutoFit/>
          </a:bodyPr>
          <a:lstStyle/>
          <a:p>
            <a:pPr marL="171450" indent="-171450" algn="just">
              <a:buFont typeface="Wingdings" charset="2"/>
              <a:buChar char="q"/>
            </a:pPr>
            <a:r>
              <a:rPr lang="en-US" sz="1100" dirty="0"/>
              <a:t>A </a:t>
            </a:r>
            <a:r>
              <a:rPr lang="en-US" sz="1100" dirty="0">
                <a:sym typeface="Wingdings"/>
              </a:rPr>
              <a:t>Scholastic book orders – A great way to put some fun books in your child’s hands. Feel free to order online or by mail</a:t>
            </a:r>
            <a:r>
              <a:rPr lang="en-US" sz="1100" dirty="0" smtClean="0">
                <a:sym typeface="Wingdings"/>
              </a:rPr>
              <a:t>. </a:t>
            </a:r>
            <a:r>
              <a:rPr lang="en-US" sz="1100" b="1" dirty="0" smtClean="0">
                <a:sym typeface="Wingdings"/>
              </a:rPr>
              <a:t>Our Scholastic Class Code is: HLVQW. </a:t>
            </a:r>
            <a:endParaRPr lang="en-US" sz="1100" b="1" dirty="0" smtClean="0">
              <a:sym typeface="Wingdings"/>
            </a:endParaRPr>
          </a:p>
          <a:p>
            <a:pPr marL="171450" indent="-171450" algn="just">
              <a:buFont typeface="Wingdings" charset="2"/>
              <a:buChar char="q"/>
            </a:pPr>
            <a:r>
              <a:rPr lang="en-US" sz="1100" dirty="0" smtClean="0">
                <a:sym typeface="Wingdings"/>
              </a:rPr>
              <a:t>As </a:t>
            </a:r>
            <a:r>
              <a:rPr lang="en-US" sz="1100" dirty="0">
                <a:sym typeface="Wingdings"/>
              </a:rPr>
              <a:t>we close out the second nine weeks of the school year (ends Dec.18</a:t>
            </a:r>
            <a:r>
              <a:rPr lang="en-US" sz="1100" baseline="30000" dirty="0">
                <a:sym typeface="Wingdings"/>
              </a:rPr>
              <a:t>th</a:t>
            </a:r>
            <a:r>
              <a:rPr lang="en-US" sz="1100" dirty="0">
                <a:sym typeface="Wingdings"/>
              </a:rPr>
              <a:t>), please continue to encourage your child to do his/her best. As we know, this time of year is very exciting. However, we must not loss focus on our academic responsibilities. Thank you in advance for your cooperation and support. </a:t>
            </a:r>
            <a:r>
              <a:rPr lang="en-US" sz="1100" dirty="0" smtClean="0">
                <a:sym typeface="Wingdings"/>
              </a:rPr>
              <a:t></a:t>
            </a:r>
            <a:endParaRPr lang="en-US" sz="1100" b="1" dirty="0" smtClean="0">
              <a:sym typeface="Wingdings"/>
            </a:endParaRPr>
          </a:p>
          <a:p>
            <a:pPr marL="171450" indent="-171450" algn="just">
              <a:buFont typeface="Wingdings" charset="2"/>
              <a:buChar char="q"/>
            </a:pPr>
            <a:r>
              <a:rPr lang="en-US" sz="1100" b="1" dirty="0" smtClean="0">
                <a:sym typeface="Wingdings"/>
              </a:rPr>
              <a:t>Class </a:t>
            </a:r>
            <a:r>
              <a:rPr lang="en-US" sz="1100" b="1" dirty="0">
                <a:sym typeface="Wingdings"/>
              </a:rPr>
              <a:t>Wish List </a:t>
            </a:r>
            <a:r>
              <a:rPr lang="en-US" sz="1100" dirty="0">
                <a:sym typeface="Wingdings"/>
              </a:rPr>
              <a:t>– We welcomed a new addition to our classroom family Wednesday, November 11</a:t>
            </a:r>
            <a:r>
              <a:rPr lang="en-US" sz="1100" baseline="30000" dirty="0">
                <a:sym typeface="Wingdings"/>
              </a:rPr>
              <a:t>th</a:t>
            </a:r>
            <a:r>
              <a:rPr lang="en-US" sz="1100" dirty="0">
                <a:sym typeface="Wingdings"/>
              </a:rPr>
              <a:t> – GOLD SKIRT TETRA (fish). If possible, we would like parents to send in PetSmart gift cards of any amount to help us take care of our classroom pet. In addition, the school year is progressing and we are quickly running out of the following items: copy paper, kleenex tissue, hand sanitizer, pencils, and cap erasers. We would greatly appreciate your donations. Thanks for all that you do! </a:t>
            </a:r>
            <a:endParaRPr lang="en-US" sz="1100" dirty="0" smtClean="0"/>
          </a:p>
          <a:p>
            <a:pPr>
              <a:buClr>
                <a:srgbClr val="FF0000"/>
              </a:buClr>
              <a:buFont typeface="Wingdings" pitchFamily="2" charset="2"/>
              <a:buChar char="q"/>
            </a:pPr>
            <a:r>
              <a:rPr lang="en-US" sz="1100" dirty="0" smtClean="0"/>
              <a:t>From School to Home Work – In an effort to encourage your child to do his/her best with completing his/her work in class, work that is not completed  will be sent home. This work will need to be completed by your child on his/her own and returned by Friday of the same week. Please be aware that only hard copies of lessons will be sent home and not shelf lessons. The amount of class work sent home may vary per child and your child may or may not have class work sent home each week.</a:t>
            </a:r>
          </a:p>
          <a:p>
            <a:pPr>
              <a:buClr>
                <a:srgbClr val="FF0000"/>
              </a:buClr>
              <a:buFont typeface="Wingdings" pitchFamily="2" charset="2"/>
              <a:buChar char="q"/>
            </a:pPr>
            <a:r>
              <a:rPr lang="en-US" sz="1100" dirty="0" smtClean="0"/>
              <a:t>Our </a:t>
            </a:r>
            <a:r>
              <a:rPr lang="en-US" sz="1100" dirty="0" smtClean="0"/>
              <a:t>classroom temperature varies from day to day. Please feel free to send in a “light” sweater or jacket for your child to wear while in the classroom.</a:t>
            </a:r>
          </a:p>
          <a:p>
            <a:pPr>
              <a:buClr>
                <a:srgbClr val="FF0000"/>
              </a:buClr>
              <a:buFont typeface="Wingdings" pitchFamily="2" charset="2"/>
              <a:buChar char="q"/>
            </a:pPr>
            <a:r>
              <a:rPr lang="en-US" sz="1100" dirty="0"/>
              <a:t> </a:t>
            </a:r>
            <a:r>
              <a:rPr lang="en-US" sz="1100" dirty="0" smtClean="0"/>
              <a:t>Our school day begins at 7:45am. Students may begin arriving at 7:10am. Our school day ends at 2:25pm. Students are to be picked up by 2:45pm. (Challenger ends at 6:00pm) </a:t>
            </a:r>
            <a:r>
              <a:rPr lang="en-US" sz="1100" dirty="0" smtClean="0">
                <a:sym typeface="Wingdings"/>
              </a:rPr>
              <a:t></a:t>
            </a:r>
            <a:endParaRPr lang="en-US" sz="1100" dirty="0" smtClean="0"/>
          </a:p>
        </p:txBody>
      </p:sp>
      <p:sp>
        <p:nvSpPr>
          <p:cNvPr id="20" name="TextBox 19"/>
          <p:cNvSpPr txBox="1"/>
          <p:nvPr/>
        </p:nvSpPr>
        <p:spPr>
          <a:xfrm>
            <a:off x="381000" y="8686800"/>
            <a:ext cx="4495800" cy="1015663"/>
          </a:xfrm>
          <a:prstGeom prst="rect">
            <a:avLst/>
          </a:prstGeom>
          <a:noFill/>
        </p:spPr>
        <p:txBody>
          <a:bodyPr wrap="square" rtlCol="0">
            <a:spAutoFit/>
          </a:bodyPr>
          <a:lstStyle/>
          <a:p>
            <a:endParaRPr lang="en-US" sz="1200" dirty="0" smtClean="0"/>
          </a:p>
          <a:p>
            <a:endParaRPr lang="en-US" sz="1200" dirty="0"/>
          </a:p>
          <a:p>
            <a:endParaRPr lang="en-US" sz="1200" dirty="0" smtClean="0"/>
          </a:p>
          <a:p>
            <a:endParaRPr lang="en-US" sz="1200" dirty="0"/>
          </a:p>
          <a:p>
            <a:endParaRPr lang="en-US" sz="1200" dirty="0" smtClean="0"/>
          </a:p>
        </p:txBody>
      </p:sp>
      <p:sp>
        <p:nvSpPr>
          <p:cNvPr id="21" name="TextBox 20"/>
          <p:cNvSpPr txBox="1"/>
          <p:nvPr/>
        </p:nvSpPr>
        <p:spPr>
          <a:xfrm>
            <a:off x="4038600" y="2667000"/>
            <a:ext cx="3048000" cy="369332"/>
          </a:xfrm>
          <a:prstGeom prst="rect">
            <a:avLst/>
          </a:prstGeom>
          <a:noFill/>
        </p:spPr>
        <p:txBody>
          <a:bodyPr wrap="square" rtlCol="0">
            <a:spAutoFit/>
          </a:bodyPr>
          <a:lstStyle/>
          <a:p>
            <a:r>
              <a:rPr lang="en-US" sz="1800" dirty="0" smtClean="0"/>
              <a:t>Week of: December </a:t>
            </a:r>
            <a:r>
              <a:rPr lang="en-US" sz="1800" dirty="0" smtClean="0"/>
              <a:t>14, </a:t>
            </a:r>
            <a:r>
              <a:rPr lang="en-US" sz="1800" dirty="0" smtClean="0"/>
              <a:t>2015</a:t>
            </a:r>
            <a:endParaRPr lang="en-US" sz="1800" dirty="0"/>
          </a:p>
        </p:txBody>
      </p:sp>
      <p:sp>
        <p:nvSpPr>
          <p:cNvPr id="2" name="TextBox 1"/>
          <p:cNvSpPr txBox="1"/>
          <p:nvPr/>
        </p:nvSpPr>
        <p:spPr>
          <a:xfrm>
            <a:off x="609600" y="8991600"/>
            <a:ext cx="4648200" cy="430887"/>
          </a:xfrm>
          <a:prstGeom prst="rect">
            <a:avLst/>
          </a:prstGeom>
          <a:noFill/>
        </p:spPr>
        <p:txBody>
          <a:bodyPr wrap="square" rtlCol="0">
            <a:spAutoFit/>
          </a:bodyPr>
          <a:lstStyle/>
          <a:p>
            <a:pPr marL="171450" indent="-171450">
              <a:buFont typeface="Wingdings" charset="2"/>
              <a:buChar char="ü"/>
            </a:pPr>
            <a:r>
              <a:rPr lang="en-US" sz="1100" dirty="0" smtClean="0"/>
              <a:t>Winter Break – December 21</a:t>
            </a:r>
            <a:r>
              <a:rPr lang="en-US" sz="1100" baseline="30000" dirty="0" smtClean="0"/>
              <a:t>st</a:t>
            </a:r>
            <a:r>
              <a:rPr lang="en-US" sz="1100" dirty="0" smtClean="0"/>
              <a:t> – January 4</a:t>
            </a:r>
            <a:r>
              <a:rPr lang="en-US" sz="1100" baseline="30000" dirty="0" smtClean="0"/>
              <a:t>th</a:t>
            </a:r>
            <a:r>
              <a:rPr lang="en-US" sz="1100" dirty="0" smtClean="0"/>
              <a:t> [No School]</a:t>
            </a:r>
            <a:endParaRPr lang="en-US" sz="1100" b="1" dirty="0" smtClean="0"/>
          </a:p>
          <a:p>
            <a:pPr marL="171450" indent="-171450">
              <a:buFont typeface="Wingdings" charset="2"/>
              <a:buChar char="ü"/>
            </a:pPr>
            <a:endParaRPr lang="en-US" sz="1100" dirty="0" smtClean="0"/>
          </a:p>
        </p:txBody>
      </p:sp>
    </p:spTree>
    <p:extLst>
      <p:ext uri="{BB962C8B-B14F-4D97-AF65-F5344CB8AC3E}">
        <p14:creationId xmlns:p14="http://schemas.microsoft.com/office/powerpoint/2010/main" val="3621773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3889</TotalTime>
  <Words>579</Words>
  <Application>Microsoft Macintosh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71</cp:revision>
  <cp:lastPrinted>2015-12-15T14:17:26Z</cp:lastPrinted>
  <dcterms:created xsi:type="dcterms:W3CDTF">2014-05-14T00:18:25Z</dcterms:created>
  <dcterms:modified xsi:type="dcterms:W3CDTF">2015-12-15T18:11:42Z</dcterms:modified>
</cp:coreProperties>
</file>