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sldIdLst>
    <p:sldId id="260" r:id="rId2"/>
  </p:sldIdLst>
  <p:sldSz cx="7772400" cy="10058400"/>
  <p:notesSz cx="7086600" cy="93726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9" d="100"/>
          <a:sy n="99" d="100"/>
        </p:scale>
        <p:origin x="-1800" y="368"/>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9081E7-58CC-4DAB-97AD-05F75F0253CB}" type="datetimeFigureOut">
              <a:rPr lang="en-US" smtClean="0"/>
              <a:pPr/>
              <a:t>11/10/15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1679276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9081E7-58CC-4DAB-97AD-05F75F0253CB}" type="datetimeFigureOut">
              <a:rPr lang="en-US" smtClean="0"/>
              <a:pPr/>
              <a:t>11/10/15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1764613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6"/>
            <a:ext cx="1311593"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6" y="537846"/>
            <a:ext cx="3805238"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9081E7-58CC-4DAB-97AD-05F75F0253CB}" type="datetimeFigureOut">
              <a:rPr lang="en-US" smtClean="0"/>
              <a:pPr/>
              <a:t>11/10/15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3799091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9081E7-58CC-4DAB-97AD-05F75F0253CB}" type="datetimeFigureOut">
              <a:rPr lang="en-US" smtClean="0"/>
              <a:pPr/>
              <a:t>11/10/15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2156702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9081E7-58CC-4DAB-97AD-05F75F0253CB}" type="datetimeFigureOut">
              <a:rPr lang="en-US" smtClean="0"/>
              <a:pPr/>
              <a:t>11/10/15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2003540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6" y="3129281"/>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1" y="3129281"/>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9081E7-58CC-4DAB-97AD-05F75F0253CB}" type="datetimeFigureOut">
              <a:rPr lang="en-US" smtClean="0"/>
              <a:pPr/>
              <a:t>11/10/15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2811221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9081E7-58CC-4DAB-97AD-05F75F0253CB}" type="datetimeFigureOut">
              <a:rPr lang="en-US" smtClean="0"/>
              <a:pPr/>
              <a:t>11/10/15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1579869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9081E7-58CC-4DAB-97AD-05F75F0253CB}" type="datetimeFigureOut">
              <a:rPr lang="en-US" smtClean="0"/>
              <a:pPr/>
              <a:t>11/10/15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2418693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9081E7-58CC-4DAB-97AD-05F75F0253CB}" type="datetimeFigureOut">
              <a:rPr lang="en-US" smtClean="0"/>
              <a:pPr/>
              <a:t>11/10/15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2524277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4"/>
            <a:ext cx="2557066"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3" y="400474"/>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1" y="2104814"/>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9081E7-58CC-4DAB-97AD-05F75F0253CB}" type="datetimeFigureOut">
              <a:rPr lang="en-US" smtClean="0"/>
              <a:pPr/>
              <a:t>11/10/15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989153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1"/>
            <a:ext cx="4663440" cy="831216"/>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dirty="0"/>
          </a:p>
        </p:txBody>
      </p:sp>
      <p:sp>
        <p:nvSpPr>
          <p:cNvPr id="4" name="Text Placeholder 3"/>
          <p:cNvSpPr>
            <a:spLocks noGrp="1"/>
          </p:cNvSpPr>
          <p:nvPr>
            <p:ph type="body" sz="half" idx="2"/>
          </p:nvPr>
        </p:nvSpPr>
        <p:spPr>
          <a:xfrm>
            <a:off x="1523445" y="7872097"/>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9081E7-58CC-4DAB-97AD-05F75F0253CB}" type="datetimeFigureOut">
              <a:rPr lang="en-US" smtClean="0"/>
              <a:pPr/>
              <a:t>11/10/15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20645282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2"/>
            <a:ext cx="6995160" cy="6638079"/>
          </a:xfrm>
          <a:prstGeom prst="rect">
            <a:avLst/>
          </a:prstGeom>
        </p:spPr>
        <p:txBody>
          <a:bodyPr vert="horz" lIns="101882" tIns="50941" rIns="101882"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8"/>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589081E7-58CC-4DAB-97AD-05F75F0253CB}" type="datetimeFigureOut">
              <a:rPr lang="en-US" smtClean="0"/>
              <a:pPr/>
              <a:t>11/10/15</a:t>
            </a:fld>
            <a:endParaRPr lang="en-US" dirty="0"/>
          </a:p>
        </p:txBody>
      </p:sp>
      <p:sp>
        <p:nvSpPr>
          <p:cNvPr id="5" name="Footer Placeholder 4"/>
          <p:cNvSpPr>
            <a:spLocks noGrp="1"/>
          </p:cNvSpPr>
          <p:nvPr>
            <p:ph type="ftr" sz="quarter" idx="3"/>
          </p:nvPr>
        </p:nvSpPr>
        <p:spPr>
          <a:xfrm>
            <a:off x="2655570" y="9322648"/>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48"/>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3693508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preferRelativeResize="0">
            <a:picLocks/>
          </p:cNvPicPr>
          <p:nvPr/>
        </p:nvPicPr>
        <p:blipFill>
          <a:blip r:embed="rId2" cstate="print">
            <a:extLst>
              <a:ext uri="{28A0092B-C50C-407E-A947-70E740481C1C}">
                <a14:useLocalDpi xmlns:a14="http://schemas.microsoft.com/office/drawing/2010/main" val="0"/>
              </a:ext>
            </a:extLst>
          </a:blip>
          <a:stretch>
            <a:fillRect/>
          </a:stretch>
        </p:blipFill>
        <p:spPr>
          <a:xfrm>
            <a:off x="0" y="228600"/>
            <a:ext cx="7680960" cy="10058400"/>
          </a:xfrm>
          <a:prstGeom prst="rect">
            <a:avLst/>
          </a:prstGeom>
        </p:spPr>
      </p:pic>
      <p:sp>
        <p:nvSpPr>
          <p:cNvPr id="10" name="TextBox 9"/>
          <p:cNvSpPr txBox="1"/>
          <p:nvPr/>
        </p:nvSpPr>
        <p:spPr>
          <a:xfrm>
            <a:off x="914400" y="762000"/>
            <a:ext cx="5715000" cy="1726627"/>
          </a:xfrm>
          <a:prstGeom prst="rect">
            <a:avLst/>
          </a:prstGeom>
          <a:noFill/>
        </p:spPr>
        <p:txBody>
          <a:bodyPr wrap="square" rtlCol="0">
            <a:spAutoFit/>
          </a:bodyPr>
          <a:lstStyle/>
          <a:p>
            <a:pPr>
              <a:lnSpc>
                <a:spcPct val="90000"/>
              </a:lnSpc>
            </a:pPr>
            <a:r>
              <a:rPr lang="en-US" sz="3200" dirty="0" smtClean="0">
                <a:latin typeface="KG Eyes Wide Open" panose="02000506000000020004" pitchFamily="2" charset="0"/>
                <a:ea typeface="HelloHoneycrisp" panose="02000603000000000000" pitchFamily="2" charset="0"/>
              </a:rPr>
              <a:t>Ms. Ashford &amp; Mrs. Frenchie’s </a:t>
            </a:r>
          </a:p>
          <a:p>
            <a:pPr>
              <a:lnSpc>
                <a:spcPct val="90000"/>
              </a:lnSpc>
            </a:pPr>
            <a:r>
              <a:rPr lang="en-US" sz="6600" dirty="0" smtClean="0">
                <a:ln>
                  <a:solidFill>
                    <a:sysClr val="windowText" lastClr="000000"/>
                  </a:solidFill>
                </a:ln>
                <a:latin typeface="KG All of Me" panose="02000000000000000000" pitchFamily="2" charset="0"/>
              </a:rPr>
              <a:t>Class News</a:t>
            </a:r>
          </a:p>
          <a:p>
            <a:pPr>
              <a:lnSpc>
                <a:spcPct val="90000"/>
              </a:lnSpc>
            </a:pPr>
            <a:r>
              <a:rPr lang="en-US" dirty="0" smtClean="0">
                <a:ln>
                  <a:solidFill>
                    <a:sysClr val="windowText" lastClr="000000"/>
                  </a:solidFill>
                </a:ln>
                <a:latin typeface="KG All of Me" panose="02000000000000000000" pitchFamily="2" charset="0"/>
              </a:rPr>
              <a:t>The </a:t>
            </a:r>
            <a:r>
              <a:rPr lang="en-US" dirty="0">
                <a:ln>
                  <a:solidFill>
                    <a:sysClr val="windowText" lastClr="000000"/>
                  </a:solidFill>
                </a:ln>
                <a:latin typeface="KG All of Me" panose="02000000000000000000" pitchFamily="2" charset="0"/>
              </a:rPr>
              <a:t>C</a:t>
            </a:r>
            <a:r>
              <a:rPr lang="en-US" dirty="0" smtClean="0">
                <a:ln>
                  <a:solidFill>
                    <a:sysClr val="windowText" lastClr="000000"/>
                  </a:solidFill>
                </a:ln>
                <a:latin typeface="KG All of Me" panose="02000000000000000000" pitchFamily="2" charset="0"/>
              </a:rPr>
              <a:t>hildren’s </a:t>
            </a:r>
            <a:r>
              <a:rPr lang="en-US" dirty="0">
                <a:ln>
                  <a:solidFill>
                    <a:sysClr val="windowText" lastClr="000000"/>
                  </a:solidFill>
                </a:ln>
                <a:latin typeface="KG All of Me" panose="02000000000000000000" pitchFamily="2" charset="0"/>
              </a:rPr>
              <a:t>S</a:t>
            </a:r>
            <a:r>
              <a:rPr lang="en-US" dirty="0" smtClean="0">
                <a:ln>
                  <a:solidFill>
                    <a:sysClr val="windowText" lastClr="000000"/>
                  </a:solidFill>
                </a:ln>
                <a:latin typeface="KG All of Me" panose="02000000000000000000" pitchFamily="2" charset="0"/>
              </a:rPr>
              <a:t>chool at Sylvia </a:t>
            </a:r>
            <a:r>
              <a:rPr lang="en-US" dirty="0">
                <a:ln>
                  <a:solidFill>
                    <a:sysClr val="windowText" lastClr="000000"/>
                  </a:solidFill>
                </a:ln>
                <a:latin typeface="KG All of Me" panose="02000000000000000000" pitchFamily="2" charset="0"/>
              </a:rPr>
              <a:t>C</a:t>
            </a:r>
            <a:r>
              <a:rPr lang="en-US" dirty="0" smtClean="0">
                <a:ln>
                  <a:solidFill>
                    <a:sysClr val="windowText" lastClr="000000"/>
                  </a:solidFill>
                </a:ln>
                <a:latin typeface="KG All of Me" panose="02000000000000000000" pitchFamily="2" charset="0"/>
              </a:rPr>
              <a:t>ircle</a:t>
            </a:r>
            <a:endParaRPr lang="en-US" dirty="0">
              <a:ln>
                <a:solidFill>
                  <a:sysClr val="windowText" lastClr="000000"/>
                </a:solidFill>
              </a:ln>
              <a:latin typeface="KG All of Me" panose="02000000000000000000" pitchFamily="2" charset="0"/>
            </a:endParaRPr>
          </a:p>
        </p:txBody>
      </p:sp>
      <p:sp>
        <p:nvSpPr>
          <p:cNvPr id="11" name="TextBox 10"/>
          <p:cNvSpPr txBox="1"/>
          <p:nvPr/>
        </p:nvSpPr>
        <p:spPr>
          <a:xfrm>
            <a:off x="685800" y="2667090"/>
            <a:ext cx="3200400" cy="369332"/>
          </a:xfrm>
          <a:prstGeom prst="rect">
            <a:avLst/>
          </a:prstGeom>
          <a:noFill/>
        </p:spPr>
        <p:txBody>
          <a:bodyPr wrap="square" rtlCol="0">
            <a:spAutoFit/>
          </a:bodyPr>
          <a:lstStyle/>
          <a:p>
            <a:pPr algn="ctr"/>
            <a:r>
              <a:rPr lang="en-US" sz="1800" dirty="0" smtClean="0">
                <a:ln w="3175">
                  <a:solidFill>
                    <a:schemeClr val="tx1"/>
                  </a:solidFill>
                </a:ln>
                <a:latin typeface="KG All of Me" panose="02000000000000000000" pitchFamily="2" charset="0"/>
              </a:rPr>
              <a:t>A Note from the Teacher</a:t>
            </a:r>
            <a:endParaRPr lang="en-US" sz="1800" dirty="0">
              <a:ln w="3175">
                <a:solidFill>
                  <a:schemeClr val="tx1"/>
                </a:solidFill>
              </a:ln>
              <a:latin typeface="KG All of Me" panose="02000000000000000000" pitchFamily="2" charset="0"/>
            </a:endParaRPr>
          </a:p>
        </p:txBody>
      </p:sp>
      <p:sp>
        <p:nvSpPr>
          <p:cNvPr id="12" name="TextBox 11"/>
          <p:cNvSpPr txBox="1"/>
          <p:nvPr/>
        </p:nvSpPr>
        <p:spPr>
          <a:xfrm>
            <a:off x="3870960" y="2667090"/>
            <a:ext cx="3368040" cy="369332"/>
          </a:xfrm>
          <a:prstGeom prst="rect">
            <a:avLst/>
          </a:prstGeom>
          <a:noFill/>
        </p:spPr>
        <p:txBody>
          <a:bodyPr wrap="square" rtlCol="0">
            <a:spAutoFit/>
          </a:bodyPr>
          <a:lstStyle/>
          <a:p>
            <a:pPr algn="ctr"/>
            <a:endParaRPr lang="en-US" sz="1800" dirty="0">
              <a:ln w="3175">
                <a:solidFill>
                  <a:schemeClr val="tx1"/>
                </a:solidFill>
              </a:ln>
              <a:latin typeface="KG All of Me" panose="02000000000000000000" pitchFamily="2" charset="0"/>
            </a:endParaRPr>
          </a:p>
        </p:txBody>
      </p:sp>
      <p:sp>
        <p:nvSpPr>
          <p:cNvPr id="13" name="TextBox 12"/>
          <p:cNvSpPr txBox="1"/>
          <p:nvPr/>
        </p:nvSpPr>
        <p:spPr>
          <a:xfrm>
            <a:off x="838200" y="7696200"/>
            <a:ext cx="3200400" cy="369332"/>
          </a:xfrm>
          <a:prstGeom prst="rect">
            <a:avLst/>
          </a:prstGeom>
          <a:noFill/>
        </p:spPr>
        <p:txBody>
          <a:bodyPr wrap="square" rtlCol="0">
            <a:spAutoFit/>
          </a:bodyPr>
          <a:lstStyle/>
          <a:p>
            <a:pPr algn="ctr"/>
            <a:r>
              <a:rPr lang="en-US" sz="1800" dirty="0" smtClean="0">
                <a:ln w="3175">
                  <a:solidFill>
                    <a:schemeClr val="tx1"/>
                  </a:solidFill>
                </a:ln>
                <a:latin typeface="KG All of Me" panose="02000000000000000000" pitchFamily="2" charset="0"/>
              </a:rPr>
              <a:t>Dates to remember</a:t>
            </a:r>
            <a:endParaRPr lang="en-US" sz="1800" dirty="0">
              <a:ln w="3175">
                <a:solidFill>
                  <a:schemeClr val="tx1"/>
                </a:solidFill>
              </a:ln>
              <a:latin typeface="KG All of Me" panose="02000000000000000000" pitchFamily="2" charset="0"/>
            </a:endParaRPr>
          </a:p>
        </p:txBody>
      </p:sp>
      <p:sp>
        <p:nvSpPr>
          <p:cNvPr id="14" name="TextBox 13"/>
          <p:cNvSpPr txBox="1"/>
          <p:nvPr/>
        </p:nvSpPr>
        <p:spPr>
          <a:xfrm>
            <a:off x="762000" y="8915400"/>
            <a:ext cx="3200400" cy="338554"/>
          </a:xfrm>
          <a:prstGeom prst="rect">
            <a:avLst/>
          </a:prstGeom>
          <a:noFill/>
        </p:spPr>
        <p:txBody>
          <a:bodyPr wrap="square" rtlCol="0">
            <a:spAutoFit/>
          </a:bodyPr>
          <a:lstStyle/>
          <a:p>
            <a:pPr algn="ctr"/>
            <a:r>
              <a:rPr lang="en-US" sz="1600" dirty="0" smtClean="0">
                <a:ln w="3175">
                  <a:solidFill>
                    <a:schemeClr val="tx1"/>
                  </a:solidFill>
                </a:ln>
                <a:latin typeface="KG All of Me" panose="02000000000000000000" pitchFamily="2" charset="0"/>
              </a:rPr>
              <a:t>Thank You, </a:t>
            </a:r>
            <a:r>
              <a:rPr lang="en-US" sz="1600" b="1" dirty="0" smtClean="0">
                <a:ln w="3175">
                  <a:noFill/>
                </a:ln>
                <a:latin typeface="KG Eyes Wide Open" panose="02000506000000020004" pitchFamily="2" charset="0"/>
              </a:rPr>
              <a:t>Ms. Ashford</a:t>
            </a:r>
            <a:endParaRPr lang="en-US" sz="1600" b="1" dirty="0">
              <a:ln w="3175">
                <a:noFill/>
              </a:ln>
              <a:latin typeface="KG All of Me" panose="02000000000000000000" pitchFamily="2" charset="0"/>
            </a:endParaRPr>
          </a:p>
        </p:txBody>
      </p:sp>
      <p:sp>
        <p:nvSpPr>
          <p:cNvPr id="15" name="TextBox 14"/>
          <p:cNvSpPr txBox="1"/>
          <p:nvPr/>
        </p:nvSpPr>
        <p:spPr>
          <a:xfrm>
            <a:off x="685800" y="4419600"/>
            <a:ext cx="3200400" cy="369332"/>
          </a:xfrm>
          <a:prstGeom prst="rect">
            <a:avLst/>
          </a:prstGeom>
          <a:noFill/>
        </p:spPr>
        <p:txBody>
          <a:bodyPr wrap="square" rtlCol="0">
            <a:spAutoFit/>
          </a:bodyPr>
          <a:lstStyle/>
          <a:p>
            <a:pPr algn="ctr"/>
            <a:r>
              <a:rPr lang="en-US" sz="1800" dirty="0" smtClean="0">
                <a:ln w="3175">
                  <a:solidFill>
                    <a:schemeClr val="tx1"/>
                  </a:solidFill>
                </a:ln>
                <a:latin typeface="KG All of Me" panose="02000000000000000000" pitchFamily="2" charset="0"/>
              </a:rPr>
              <a:t>Updates &amp; Reminders</a:t>
            </a:r>
            <a:endParaRPr lang="en-US" sz="1800" dirty="0">
              <a:ln w="3175">
                <a:solidFill>
                  <a:schemeClr val="tx1"/>
                </a:solidFill>
              </a:ln>
              <a:latin typeface="KG All of Me" panose="02000000000000000000" pitchFamily="2" charset="0"/>
            </a:endParaRPr>
          </a:p>
        </p:txBody>
      </p:sp>
      <p:sp>
        <p:nvSpPr>
          <p:cNvPr id="2049" name="Rectangle 1"/>
          <p:cNvSpPr>
            <a:spLocks noChangeArrowheads="1"/>
          </p:cNvSpPr>
          <p:nvPr/>
        </p:nvSpPr>
        <p:spPr bwMode="auto">
          <a:xfrm>
            <a:off x="0" y="159351"/>
            <a:ext cx="32060" cy="138499"/>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Gill Sans MT"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159350"/>
            <a:ext cx="32060" cy="138499"/>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Gill Sans MT"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TextBox 17"/>
          <p:cNvSpPr txBox="1"/>
          <p:nvPr/>
        </p:nvSpPr>
        <p:spPr>
          <a:xfrm>
            <a:off x="609600" y="2971800"/>
            <a:ext cx="6400800" cy="2092881"/>
          </a:xfrm>
          <a:prstGeom prst="rect">
            <a:avLst/>
          </a:prstGeom>
          <a:noFill/>
        </p:spPr>
        <p:txBody>
          <a:bodyPr wrap="square" rtlCol="0">
            <a:spAutoFit/>
          </a:bodyPr>
          <a:lstStyle/>
          <a:p>
            <a:r>
              <a:rPr lang="en-US" dirty="0" smtClean="0"/>
              <a:t>Parents! </a:t>
            </a:r>
          </a:p>
          <a:p>
            <a:pPr algn="just"/>
            <a:r>
              <a:rPr lang="en-US" sz="1200" dirty="0" smtClean="0"/>
              <a:t>Last week, I sent home your child’s Moby Max username and password in effort to provide extra academic support and practice at home. I apologize for any confusion while attempting to up load the website. In reviewing </a:t>
            </a:r>
            <a:r>
              <a:rPr lang="en-US" sz="1200" dirty="0" smtClean="0"/>
              <a:t>another </a:t>
            </a:r>
            <a:r>
              <a:rPr lang="en-US" sz="1200" dirty="0" smtClean="0"/>
              <a:t>possible problem, I discovered that </a:t>
            </a:r>
            <a:r>
              <a:rPr lang="en-US" sz="1200" dirty="0" smtClean="0"/>
              <a:t>I provided </a:t>
            </a:r>
            <a:r>
              <a:rPr lang="en-US" sz="1200" dirty="0" smtClean="0"/>
              <a:t>you </a:t>
            </a:r>
            <a:r>
              <a:rPr lang="en-US" sz="1200" dirty="0" smtClean="0"/>
              <a:t>with child’s AR username and password</a:t>
            </a:r>
            <a:r>
              <a:rPr lang="en-US" sz="1200" dirty="0"/>
              <a:t> </a:t>
            </a:r>
            <a:r>
              <a:rPr lang="en-US" sz="1200" dirty="0" smtClean="0"/>
              <a:t>instead of your child’s Moby Max username and password.</a:t>
            </a:r>
            <a:r>
              <a:rPr lang="en-US" sz="1200" dirty="0" smtClean="0"/>
              <a:t> </a:t>
            </a:r>
            <a:r>
              <a:rPr lang="en-US" sz="1200" dirty="0" smtClean="0"/>
              <a:t>To log in please use your child’s  </a:t>
            </a:r>
            <a:r>
              <a:rPr lang="en-US" sz="1200" b="1" i="1" u="sng" dirty="0" smtClean="0"/>
              <a:t>FIRST and LAST </a:t>
            </a:r>
            <a:r>
              <a:rPr lang="en-US" sz="1200" dirty="0" smtClean="0"/>
              <a:t>name as their </a:t>
            </a:r>
            <a:r>
              <a:rPr lang="en-US" sz="1200" b="1" i="1" dirty="0" smtClean="0"/>
              <a:t>username</a:t>
            </a:r>
            <a:r>
              <a:rPr lang="en-US" sz="1200" dirty="0" smtClean="0"/>
              <a:t> and</a:t>
            </a:r>
            <a:r>
              <a:rPr lang="en-US" sz="1200" b="1" i="1" u="sng" dirty="0" smtClean="0"/>
              <a:t> TCS</a:t>
            </a:r>
            <a:r>
              <a:rPr lang="en-US" sz="1200" dirty="0" smtClean="0"/>
              <a:t> as the </a:t>
            </a:r>
            <a:r>
              <a:rPr lang="en-US" sz="1200" b="1" i="1" dirty="0" smtClean="0"/>
              <a:t>password</a:t>
            </a:r>
            <a:r>
              <a:rPr lang="en-US" sz="1200" dirty="0" smtClean="0"/>
              <a:t>. </a:t>
            </a:r>
            <a:r>
              <a:rPr lang="en-US" sz="1200" dirty="0" smtClean="0"/>
              <a:t>Thank you for your patience and cooperation. If there are any further questions, please don’t hesitate to ask.</a:t>
            </a:r>
          </a:p>
          <a:p>
            <a:pPr algn="just"/>
            <a:r>
              <a:rPr lang="en-US" sz="1200" dirty="0" smtClean="0"/>
              <a:t> </a:t>
            </a:r>
          </a:p>
          <a:p>
            <a:pPr algn="just"/>
            <a:endParaRPr lang="en-US" sz="1200" dirty="0" smtClean="0"/>
          </a:p>
          <a:p>
            <a:pPr algn="just"/>
            <a:endParaRPr lang="en-US" sz="1400" dirty="0"/>
          </a:p>
        </p:txBody>
      </p:sp>
      <p:sp>
        <p:nvSpPr>
          <p:cNvPr id="19" name="TextBox 18"/>
          <p:cNvSpPr txBox="1"/>
          <p:nvPr/>
        </p:nvSpPr>
        <p:spPr>
          <a:xfrm>
            <a:off x="685800" y="4876800"/>
            <a:ext cx="5943600" cy="3308598"/>
          </a:xfrm>
          <a:prstGeom prst="rect">
            <a:avLst/>
          </a:prstGeom>
          <a:noFill/>
        </p:spPr>
        <p:txBody>
          <a:bodyPr wrap="square" rtlCol="0">
            <a:spAutoFit/>
          </a:bodyPr>
          <a:lstStyle/>
          <a:p>
            <a:pPr>
              <a:buClr>
                <a:srgbClr val="FF0000"/>
              </a:buClr>
              <a:buFont typeface="Wingdings" pitchFamily="2" charset="2"/>
              <a:buChar char="q"/>
            </a:pPr>
            <a:r>
              <a:rPr lang="en-US" sz="1100" dirty="0"/>
              <a:t> </a:t>
            </a:r>
            <a:r>
              <a:rPr lang="en-US" sz="1100" dirty="0" smtClean="0"/>
              <a:t>From School to Home Work – In an effort to encourage your child to do his/her best with completing his/her work in class, work that is not completed  will be sent home. This work will need to be completed by your child on his/her own and returned by Friday of the same week. Please be aware that only hard copies of lessons will be sent home and not shelf lessons. The amount of class work sent home may vary per child and your child may or may not have class work sent home each week.</a:t>
            </a:r>
            <a:endParaRPr lang="en-US" sz="1100" dirty="0" smtClean="0"/>
          </a:p>
          <a:p>
            <a:pPr>
              <a:buClr>
                <a:srgbClr val="FF0000"/>
              </a:buClr>
              <a:buFont typeface="Wingdings" pitchFamily="2" charset="2"/>
              <a:buChar char="q"/>
            </a:pPr>
            <a:r>
              <a:rPr lang="en-US" sz="1100" dirty="0" smtClean="0"/>
              <a:t>A </a:t>
            </a:r>
            <a:r>
              <a:rPr lang="en-US" sz="1100" dirty="0" smtClean="0">
                <a:sym typeface="Wingdings"/>
              </a:rPr>
              <a:t>Scholastic </a:t>
            </a:r>
            <a:r>
              <a:rPr lang="en-US" sz="1100" dirty="0" smtClean="0">
                <a:sym typeface="Wingdings"/>
              </a:rPr>
              <a:t>book orders – A great way to put some fun books in your child’s hands. Feel free to order online or by mail.</a:t>
            </a:r>
            <a:endParaRPr lang="en-US" sz="1100" dirty="0" smtClean="0"/>
          </a:p>
          <a:p>
            <a:pPr>
              <a:buClr>
                <a:srgbClr val="FF0000"/>
              </a:buClr>
              <a:buFont typeface="Wingdings" pitchFamily="2" charset="2"/>
              <a:buChar char="q"/>
            </a:pPr>
            <a:r>
              <a:rPr lang="en-US" sz="1100" dirty="0" smtClean="0"/>
              <a:t>Parent</a:t>
            </a:r>
            <a:r>
              <a:rPr lang="en-US" sz="1100" dirty="0"/>
              <a:t>/Teacher conference time is here. Please be sure to sign up for two possible times and return the bottom portion of the parent/teacher form that was sent home</a:t>
            </a:r>
            <a:r>
              <a:rPr lang="en-US" sz="1100" dirty="0" smtClean="0"/>
              <a:t>. If you scheduled a conference and was unable to make it, please call or email to reschedule.</a:t>
            </a:r>
          </a:p>
          <a:p>
            <a:pPr>
              <a:buClr>
                <a:srgbClr val="FF0000"/>
              </a:buClr>
              <a:buFont typeface="Wingdings" pitchFamily="2" charset="2"/>
              <a:buChar char="q"/>
            </a:pPr>
            <a:r>
              <a:rPr lang="en-US" sz="1100" dirty="0" smtClean="0"/>
              <a:t>Our </a:t>
            </a:r>
            <a:r>
              <a:rPr lang="en-US" sz="1100" dirty="0" smtClean="0"/>
              <a:t>classroom temperature varies from day to day. Please feel free to send in a “light” sweater or jacket for your child to wear while in the classroom.</a:t>
            </a:r>
          </a:p>
          <a:p>
            <a:pPr>
              <a:buClr>
                <a:srgbClr val="FF0000"/>
              </a:buClr>
              <a:buFont typeface="Wingdings" pitchFamily="2" charset="2"/>
              <a:buChar char="q"/>
            </a:pPr>
            <a:r>
              <a:rPr lang="en-US" sz="1100" dirty="0"/>
              <a:t> </a:t>
            </a:r>
            <a:r>
              <a:rPr lang="en-US" sz="1100" dirty="0" smtClean="0"/>
              <a:t>Our school day begins at 7:45am. Students may begin arriving at 7:10am. Our school day ends at 2:25pm. Students are to be picked up by 2:45pm. (Challenger ends at 6:00pm) </a:t>
            </a:r>
            <a:r>
              <a:rPr lang="en-US" sz="1100" dirty="0" smtClean="0">
                <a:sym typeface="Wingdings"/>
              </a:rPr>
              <a:t></a:t>
            </a:r>
            <a:endParaRPr lang="en-US" sz="1100" dirty="0" smtClean="0"/>
          </a:p>
          <a:p>
            <a:pPr>
              <a:buClr>
                <a:srgbClr val="FF0000"/>
              </a:buClr>
              <a:buFont typeface="Wingdings" pitchFamily="2" charset="2"/>
              <a:buChar char="q"/>
            </a:pPr>
            <a:r>
              <a:rPr lang="en-US" sz="1100" dirty="0" smtClean="0"/>
              <a:t>Please sign up for our class communication REMIND system. Please sign up by texting - @msashfords</a:t>
            </a:r>
            <a:r>
              <a:rPr lang="en-US" sz="1100" dirty="0"/>
              <a:t> </a:t>
            </a:r>
            <a:r>
              <a:rPr lang="en-US" sz="1100" dirty="0" smtClean="0"/>
              <a:t>;To:81010</a:t>
            </a:r>
          </a:p>
          <a:p>
            <a:pPr>
              <a:buClr>
                <a:srgbClr val="FF0000"/>
              </a:buClr>
              <a:buFont typeface="Wingdings" pitchFamily="2" charset="2"/>
              <a:buChar char="q"/>
            </a:pPr>
            <a:r>
              <a:rPr lang="en-US" sz="1100" dirty="0" smtClean="0">
                <a:sym typeface="Wingdings" pitchFamily="2" charset="2"/>
              </a:rPr>
              <a:t>As we continue to adjust to the new school year, please be sure your child receives accurate rest and  nourishment </a:t>
            </a:r>
          </a:p>
        </p:txBody>
      </p:sp>
      <p:sp>
        <p:nvSpPr>
          <p:cNvPr id="20" name="TextBox 19"/>
          <p:cNvSpPr txBox="1"/>
          <p:nvPr/>
        </p:nvSpPr>
        <p:spPr>
          <a:xfrm>
            <a:off x="609600" y="7696200"/>
            <a:ext cx="4495800" cy="276999"/>
          </a:xfrm>
          <a:prstGeom prst="rect">
            <a:avLst/>
          </a:prstGeom>
          <a:noFill/>
        </p:spPr>
        <p:txBody>
          <a:bodyPr wrap="square" rtlCol="0">
            <a:spAutoFit/>
          </a:bodyPr>
          <a:lstStyle/>
          <a:p>
            <a:endParaRPr lang="en-US" sz="1200" dirty="0" smtClean="0"/>
          </a:p>
        </p:txBody>
      </p:sp>
      <p:sp>
        <p:nvSpPr>
          <p:cNvPr id="21" name="TextBox 20"/>
          <p:cNvSpPr txBox="1"/>
          <p:nvPr/>
        </p:nvSpPr>
        <p:spPr>
          <a:xfrm>
            <a:off x="4038600" y="2667000"/>
            <a:ext cx="3048000" cy="369332"/>
          </a:xfrm>
          <a:prstGeom prst="rect">
            <a:avLst/>
          </a:prstGeom>
          <a:noFill/>
        </p:spPr>
        <p:txBody>
          <a:bodyPr wrap="square" rtlCol="0">
            <a:spAutoFit/>
          </a:bodyPr>
          <a:lstStyle/>
          <a:p>
            <a:r>
              <a:rPr lang="en-US" sz="1800" dirty="0" smtClean="0"/>
              <a:t>Week of: November </a:t>
            </a:r>
            <a:r>
              <a:rPr lang="en-US" sz="1800" dirty="0" smtClean="0"/>
              <a:t>9, </a:t>
            </a:r>
            <a:r>
              <a:rPr lang="en-US" sz="1800" dirty="0" smtClean="0"/>
              <a:t>2015</a:t>
            </a:r>
            <a:endParaRPr lang="en-US" sz="1800" dirty="0"/>
          </a:p>
        </p:txBody>
      </p:sp>
      <p:sp>
        <p:nvSpPr>
          <p:cNvPr id="2" name="TextBox 1"/>
          <p:cNvSpPr txBox="1"/>
          <p:nvPr/>
        </p:nvSpPr>
        <p:spPr>
          <a:xfrm>
            <a:off x="685800" y="8001000"/>
            <a:ext cx="4648200" cy="938719"/>
          </a:xfrm>
          <a:prstGeom prst="rect">
            <a:avLst/>
          </a:prstGeom>
          <a:noFill/>
        </p:spPr>
        <p:txBody>
          <a:bodyPr wrap="square" rtlCol="0">
            <a:spAutoFit/>
          </a:bodyPr>
          <a:lstStyle/>
          <a:p>
            <a:pPr marL="171450" indent="-171450">
              <a:buFont typeface="Wingdings" charset="2"/>
              <a:buChar char="ü"/>
            </a:pPr>
            <a:r>
              <a:rPr lang="en-US" sz="1100" dirty="0" smtClean="0"/>
              <a:t>Veterans </a:t>
            </a:r>
            <a:r>
              <a:rPr lang="en-US" sz="1100" dirty="0" smtClean="0"/>
              <a:t>Day – November 11</a:t>
            </a:r>
            <a:r>
              <a:rPr lang="en-US" sz="1100" baseline="30000" dirty="0" smtClean="0"/>
              <a:t>th</a:t>
            </a:r>
            <a:endParaRPr lang="en-US" sz="1100" dirty="0" smtClean="0"/>
          </a:p>
          <a:p>
            <a:pPr marL="171450" indent="-171450">
              <a:buFont typeface="Wingdings" charset="2"/>
              <a:buChar char="ü"/>
            </a:pPr>
            <a:r>
              <a:rPr lang="en-US" sz="1100" dirty="0" smtClean="0"/>
              <a:t>Dear Soldier Project Begins – November 11</a:t>
            </a:r>
            <a:r>
              <a:rPr lang="en-US" sz="1100" baseline="30000" dirty="0" smtClean="0"/>
              <a:t>th</a:t>
            </a:r>
            <a:r>
              <a:rPr lang="en-US" sz="1100" dirty="0" smtClean="0"/>
              <a:t> – November </a:t>
            </a:r>
            <a:r>
              <a:rPr lang="en-US" sz="1100" dirty="0" smtClean="0"/>
              <a:t>20</a:t>
            </a:r>
            <a:r>
              <a:rPr lang="en-US" sz="1100" baseline="30000" dirty="0" smtClean="0"/>
              <a:t>th</a:t>
            </a:r>
            <a:endParaRPr lang="en-US" sz="1100" dirty="0" smtClean="0"/>
          </a:p>
          <a:p>
            <a:pPr marL="171450" indent="-171450">
              <a:buFont typeface="Wingdings" charset="2"/>
              <a:buChar char="ü"/>
            </a:pPr>
            <a:r>
              <a:rPr lang="en-US" sz="1100" dirty="0" smtClean="0"/>
              <a:t>Fall Musical and General PTO/SIC Meeting – November 19</a:t>
            </a:r>
            <a:r>
              <a:rPr lang="en-US" sz="1100" baseline="30000" dirty="0" smtClean="0"/>
              <a:t>th</a:t>
            </a:r>
            <a:r>
              <a:rPr lang="en-US" sz="1100" dirty="0" smtClean="0"/>
              <a:t> @ South Pointe High School (3k-2</a:t>
            </a:r>
            <a:r>
              <a:rPr lang="en-US" sz="1100" baseline="30000" dirty="0" smtClean="0"/>
              <a:t>nd</a:t>
            </a:r>
            <a:r>
              <a:rPr lang="en-US" sz="1100" dirty="0" smtClean="0"/>
              <a:t> grade)</a:t>
            </a:r>
          </a:p>
          <a:p>
            <a:pPr marL="171450" indent="-171450">
              <a:buFont typeface="Wingdings" charset="2"/>
              <a:buChar char="ü"/>
            </a:pPr>
            <a:r>
              <a:rPr lang="en-US" sz="1100" dirty="0" smtClean="0"/>
              <a:t>Picture Make-up Day – November 25</a:t>
            </a:r>
            <a:r>
              <a:rPr lang="en-US" sz="1100" baseline="30000" dirty="0" smtClean="0"/>
              <a:t>th</a:t>
            </a:r>
            <a:r>
              <a:rPr lang="en-US" sz="1100" dirty="0" smtClean="0"/>
              <a:t> </a:t>
            </a:r>
          </a:p>
        </p:txBody>
      </p:sp>
    </p:spTree>
    <p:extLst>
      <p:ext uri="{BB962C8B-B14F-4D97-AF65-F5344CB8AC3E}">
        <p14:creationId xmlns:p14="http://schemas.microsoft.com/office/powerpoint/2010/main" val="36217734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3181</TotalTime>
  <Words>504</Words>
  <Application>Microsoft Macintosh PowerPoint</Application>
  <PresentationFormat>Custom</PresentationFormat>
  <Paragraphs>24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Brown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Kayla Parker</dc:creator>
  <cp:lastModifiedBy>RH3 RH3</cp:lastModifiedBy>
  <cp:revision>57</cp:revision>
  <cp:lastPrinted>2015-11-10T14:34:29Z</cp:lastPrinted>
  <dcterms:created xsi:type="dcterms:W3CDTF">2014-05-14T00:18:25Z</dcterms:created>
  <dcterms:modified xsi:type="dcterms:W3CDTF">2015-11-10T18:19:07Z</dcterms:modified>
</cp:coreProperties>
</file>