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60" r:id="rId2"/>
  </p:sldIdLst>
  <p:sldSz cx="7772400" cy="10058400"/>
  <p:notesSz cx="7086600" cy="93726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1800" y="70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679276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76461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79909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15670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0354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81122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57986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41869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52427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9891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6452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589081E7-58CC-4DAB-97AD-05F75F0253CB}" type="datetimeFigureOut">
              <a:rPr lang="en-US" smtClean="0"/>
              <a:pPr/>
              <a:t>12/1/15</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69350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referRelativeResize="0">
            <a:picLocks/>
          </p:cNvPicPr>
          <p:nvPr/>
        </p:nvPicPr>
        <p:blipFill>
          <a:blip r:embed="rId2" cstate="print">
            <a:extLst>
              <a:ext uri="{28A0092B-C50C-407E-A947-70E740481C1C}">
                <a14:useLocalDpi xmlns:a14="http://schemas.microsoft.com/office/drawing/2010/main" val="0"/>
              </a:ext>
            </a:extLst>
          </a:blip>
          <a:stretch>
            <a:fillRect/>
          </a:stretch>
        </p:blipFill>
        <p:spPr>
          <a:xfrm>
            <a:off x="0" y="228600"/>
            <a:ext cx="7680960" cy="10058400"/>
          </a:xfrm>
          <a:prstGeom prst="rect">
            <a:avLst/>
          </a:prstGeom>
        </p:spPr>
      </p:pic>
      <p:sp>
        <p:nvSpPr>
          <p:cNvPr id="10" name="TextBox 9"/>
          <p:cNvSpPr txBox="1"/>
          <p:nvPr/>
        </p:nvSpPr>
        <p:spPr>
          <a:xfrm>
            <a:off x="914400" y="762000"/>
            <a:ext cx="5715000" cy="1726627"/>
          </a:xfrm>
          <a:prstGeom prst="rect">
            <a:avLst/>
          </a:prstGeom>
          <a:noFill/>
        </p:spPr>
        <p:txBody>
          <a:bodyPr wrap="square" rtlCol="0">
            <a:spAutoFit/>
          </a:bodyPr>
          <a:lstStyle/>
          <a:p>
            <a:pPr>
              <a:lnSpc>
                <a:spcPct val="90000"/>
              </a:lnSpc>
            </a:pPr>
            <a:r>
              <a:rPr lang="en-US" sz="3200" dirty="0" smtClean="0">
                <a:latin typeface="KG Eyes Wide Open" panose="02000506000000020004" pitchFamily="2" charset="0"/>
                <a:ea typeface="HelloHoneycrisp" panose="02000603000000000000" pitchFamily="2" charset="0"/>
              </a:rPr>
              <a:t>Ms. Ashford &amp; Mrs. Frenchie’s </a:t>
            </a:r>
          </a:p>
          <a:p>
            <a:pPr>
              <a:lnSpc>
                <a:spcPct val="90000"/>
              </a:lnSpc>
            </a:pPr>
            <a:r>
              <a:rPr lang="en-US" sz="6600" dirty="0" smtClean="0">
                <a:ln>
                  <a:solidFill>
                    <a:sysClr val="windowText" lastClr="000000"/>
                  </a:solidFill>
                </a:ln>
                <a:latin typeface="KG All of Me" panose="02000000000000000000" pitchFamily="2" charset="0"/>
              </a:rPr>
              <a:t>Class News</a:t>
            </a:r>
          </a:p>
          <a:p>
            <a:pPr>
              <a:lnSpc>
                <a:spcPct val="90000"/>
              </a:lnSpc>
            </a:pPr>
            <a:r>
              <a:rPr lang="en-US" dirty="0" smtClean="0">
                <a:ln>
                  <a:solidFill>
                    <a:sysClr val="windowText" lastClr="000000"/>
                  </a:solidFill>
                </a:ln>
                <a:latin typeface="KG All of Me" panose="02000000000000000000" pitchFamily="2" charset="0"/>
              </a:rPr>
              <a:t>The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hildren’s </a:t>
            </a:r>
            <a:r>
              <a:rPr lang="en-US" dirty="0">
                <a:ln>
                  <a:solidFill>
                    <a:sysClr val="windowText" lastClr="000000"/>
                  </a:solidFill>
                </a:ln>
                <a:latin typeface="KG All of Me" panose="02000000000000000000" pitchFamily="2" charset="0"/>
              </a:rPr>
              <a:t>S</a:t>
            </a:r>
            <a:r>
              <a:rPr lang="en-US" dirty="0" smtClean="0">
                <a:ln>
                  <a:solidFill>
                    <a:sysClr val="windowText" lastClr="000000"/>
                  </a:solidFill>
                </a:ln>
                <a:latin typeface="KG All of Me" panose="02000000000000000000" pitchFamily="2" charset="0"/>
              </a:rPr>
              <a:t>chool at Sylvia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ircle</a:t>
            </a:r>
            <a:endParaRPr lang="en-US" dirty="0">
              <a:ln>
                <a:solidFill>
                  <a:sysClr val="windowText" lastClr="000000"/>
                </a:solidFill>
              </a:ln>
              <a:latin typeface="KG All of Me" panose="02000000000000000000" pitchFamily="2" charset="0"/>
            </a:endParaRPr>
          </a:p>
        </p:txBody>
      </p:sp>
      <p:sp>
        <p:nvSpPr>
          <p:cNvPr id="11" name="TextBox 10"/>
          <p:cNvSpPr txBox="1"/>
          <p:nvPr/>
        </p:nvSpPr>
        <p:spPr>
          <a:xfrm>
            <a:off x="685800" y="266709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A Note from the Teacher</a:t>
            </a:r>
            <a:endParaRPr lang="en-US" sz="1800" dirty="0">
              <a:ln w="3175">
                <a:solidFill>
                  <a:schemeClr val="tx1"/>
                </a:solidFill>
              </a:ln>
              <a:latin typeface="KG All of Me" panose="02000000000000000000" pitchFamily="2" charset="0"/>
            </a:endParaRPr>
          </a:p>
        </p:txBody>
      </p:sp>
      <p:sp>
        <p:nvSpPr>
          <p:cNvPr id="12" name="TextBox 11"/>
          <p:cNvSpPr txBox="1"/>
          <p:nvPr/>
        </p:nvSpPr>
        <p:spPr>
          <a:xfrm>
            <a:off x="3870960" y="2667090"/>
            <a:ext cx="3368040" cy="369332"/>
          </a:xfrm>
          <a:prstGeom prst="rect">
            <a:avLst/>
          </a:prstGeom>
          <a:noFill/>
        </p:spPr>
        <p:txBody>
          <a:bodyPr wrap="square" rtlCol="0">
            <a:spAutoFit/>
          </a:bodyPr>
          <a:lstStyle/>
          <a:p>
            <a:pPr algn="ctr"/>
            <a:endParaRPr lang="en-US" sz="1800" dirty="0">
              <a:ln w="3175">
                <a:solidFill>
                  <a:schemeClr val="tx1"/>
                </a:solidFill>
              </a:ln>
              <a:latin typeface="KG All of Me" panose="02000000000000000000" pitchFamily="2" charset="0"/>
            </a:endParaRPr>
          </a:p>
        </p:txBody>
      </p:sp>
      <p:sp>
        <p:nvSpPr>
          <p:cNvPr id="13" name="TextBox 12"/>
          <p:cNvSpPr txBox="1"/>
          <p:nvPr/>
        </p:nvSpPr>
        <p:spPr>
          <a:xfrm>
            <a:off x="533400" y="87630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Dates to remember</a:t>
            </a:r>
            <a:endParaRPr lang="en-US" sz="1800" dirty="0">
              <a:ln w="3175">
                <a:solidFill>
                  <a:schemeClr val="tx1"/>
                </a:solidFill>
              </a:ln>
              <a:latin typeface="KG All of Me" panose="02000000000000000000" pitchFamily="2" charset="0"/>
            </a:endParaRPr>
          </a:p>
        </p:txBody>
      </p:sp>
      <p:sp>
        <p:nvSpPr>
          <p:cNvPr id="14" name="TextBox 13"/>
          <p:cNvSpPr txBox="1"/>
          <p:nvPr/>
        </p:nvSpPr>
        <p:spPr>
          <a:xfrm>
            <a:off x="762000" y="9296400"/>
            <a:ext cx="3200400" cy="338554"/>
          </a:xfrm>
          <a:prstGeom prst="rect">
            <a:avLst/>
          </a:prstGeom>
          <a:noFill/>
        </p:spPr>
        <p:txBody>
          <a:bodyPr wrap="square" rtlCol="0">
            <a:spAutoFit/>
          </a:bodyPr>
          <a:lstStyle/>
          <a:p>
            <a:pPr algn="ctr"/>
            <a:r>
              <a:rPr lang="en-US" sz="1600" dirty="0" smtClean="0">
                <a:ln w="3175">
                  <a:solidFill>
                    <a:schemeClr val="tx1"/>
                  </a:solidFill>
                </a:ln>
                <a:latin typeface="KG All of Me" panose="02000000000000000000" pitchFamily="2" charset="0"/>
              </a:rPr>
              <a:t>Thank You, </a:t>
            </a:r>
            <a:r>
              <a:rPr lang="en-US" sz="1600" b="1" dirty="0" smtClean="0">
                <a:ln w="3175">
                  <a:noFill/>
                </a:ln>
                <a:latin typeface="KG Eyes Wide Open" panose="02000506000000020004" pitchFamily="2" charset="0"/>
              </a:rPr>
              <a:t>Ms. Ashford</a:t>
            </a:r>
            <a:endParaRPr lang="en-US" sz="1600" b="1" dirty="0">
              <a:ln w="3175">
                <a:noFill/>
              </a:ln>
              <a:latin typeface="KG All of Me" panose="02000000000000000000" pitchFamily="2" charset="0"/>
            </a:endParaRPr>
          </a:p>
        </p:txBody>
      </p:sp>
      <p:sp>
        <p:nvSpPr>
          <p:cNvPr id="15" name="TextBox 14"/>
          <p:cNvSpPr txBox="1"/>
          <p:nvPr/>
        </p:nvSpPr>
        <p:spPr>
          <a:xfrm>
            <a:off x="685800" y="44196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Updates &amp; Reminders</a:t>
            </a:r>
            <a:endParaRPr lang="en-US" sz="1800" dirty="0">
              <a:ln w="3175">
                <a:solidFill>
                  <a:schemeClr val="tx1"/>
                </a:solidFill>
              </a:ln>
              <a:latin typeface="KG All of Me" panose="02000000000000000000" pitchFamily="2" charset="0"/>
            </a:endParaRPr>
          </a:p>
        </p:txBody>
      </p:sp>
      <p:sp>
        <p:nvSpPr>
          <p:cNvPr id="2049" name="Rectangle 1"/>
          <p:cNvSpPr>
            <a:spLocks noChangeArrowheads="1"/>
          </p:cNvSpPr>
          <p:nvPr/>
        </p:nvSpPr>
        <p:spPr bwMode="auto">
          <a:xfrm>
            <a:off x="0" y="159351"/>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59350"/>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Box 17"/>
          <p:cNvSpPr txBox="1"/>
          <p:nvPr/>
        </p:nvSpPr>
        <p:spPr>
          <a:xfrm>
            <a:off x="685800" y="2971800"/>
            <a:ext cx="6400800" cy="1723549"/>
          </a:xfrm>
          <a:prstGeom prst="rect">
            <a:avLst/>
          </a:prstGeom>
          <a:noFill/>
        </p:spPr>
        <p:txBody>
          <a:bodyPr wrap="square" rtlCol="0">
            <a:spAutoFit/>
          </a:bodyPr>
          <a:lstStyle/>
          <a:p>
            <a:r>
              <a:rPr lang="en-US" dirty="0" smtClean="0"/>
              <a:t>Parents! </a:t>
            </a:r>
          </a:p>
          <a:p>
            <a:r>
              <a:rPr lang="en-US" sz="1200" dirty="0" smtClean="0">
                <a:sym typeface="Wingdings"/>
              </a:rPr>
              <a:t>I trust that you all have had a wonderful Thanksgiving Holiday! </a:t>
            </a:r>
            <a:r>
              <a:rPr lang="en-US" sz="1200" dirty="0" smtClean="0">
                <a:sym typeface="Wingdings"/>
              </a:rPr>
              <a:t>As we close out the second nine weeks of the school year (ends Dec.18</a:t>
            </a:r>
            <a:r>
              <a:rPr lang="en-US" sz="1200" baseline="30000" dirty="0" smtClean="0">
                <a:sym typeface="Wingdings"/>
              </a:rPr>
              <a:t>th</a:t>
            </a:r>
            <a:r>
              <a:rPr lang="en-US" sz="1200" dirty="0" smtClean="0">
                <a:sym typeface="Wingdings"/>
              </a:rPr>
              <a:t>), please continue to encourage your child to do his/her best. As we know, this time of year is very exciting. However, we must not loss focus on our academic responsibilities. Thank you in advance for your cooperation and support.</a:t>
            </a:r>
            <a:r>
              <a:rPr lang="en-US" sz="1200" dirty="0" smtClean="0">
                <a:sym typeface="Wingdings"/>
              </a:rPr>
              <a:t> </a:t>
            </a:r>
            <a:r>
              <a:rPr lang="en-US" sz="1200" dirty="0" smtClean="0">
                <a:sym typeface="Wingdings"/>
              </a:rPr>
              <a:t></a:t>
            </a:r>
            <a:endParaRPr lang="en-US" sz="1200" dirty="0" smtClean="0"/>
          </a:p>
          <a:p>
            <a:pPr algn="just"/>
            <a:r>
              <a:rPr lang="en-US" sz="1200" dirty="0" smtClean="0"/>
              <a:t> </a:t>
            </a:r>
          </a:p>
          <a:p>
            <a:pPr algn="just"/>
            <a:endParaRPr lang="en-US" sz="1200" dirty="0" smtClean="0"/>
          </a:p>
          <a:p>
            <a:pPr algn="just"/>
            <a:endParaRPr lang="en-US" sz="1400" dirty="0"/>
          </a:p>
        </p:txBody>
      </p:sp>
      <p:sp>
        <p:nvSpPr>
          <p:cNvPr id="19" name="TextBox 18"/>
          <p:cNvSpPr txBox="1"/>
          <p:nvPr/>
        </p:nvSpPr>
        <p:spPr>
          <a:xfrm>
            <a:off x="762000" y="4724400"/>
            <a:ext cx="5943600" cy="3308598"/>
          </a:xfrm>
          <a:prstGeom prst="rect">
            <a:avLst/>
          </a:prstGeom>
          <a:noFill/>
        </p:spPr>
        <p:txBody>
          <a:bodyPr wrap="square" rtlCol="0">
            <a:spAutoFit/>
          </a:bodyPr>
          <a:lstStyle/>
          <a:p>
            <a:pPr marL="171450" indent="-171450" algn="just">
              <a:buFont typeface="Wingdings" charset="2"/>
              <a:buChar char="q"/>
            </a:pPr>
            <a:r>
              <a:rPr lang="en-US" sz="1100" b="1" dirty="0" smtClean="0">
                <a:sym typeface="Wingdings"/>
              </a:rPr>
              <a:t> </a:t>
            </a:r>
            <a:r>
              <a:rPr lang="en-US" sz="1100" dirty="0" smtClean="0">
                <a:sym typeface="Wingdings"/>
              </a:rPr>
              <a:t>Please continue to send in your donations for the Mother/Son Dinner &amp; Dance (Saturday, Dec.5</a:t>
            </a:r>
            <a:r>
              <a:rPr lang="en-US" sz="1100" baseline="30000" dirty="0" smtClean="0">
                <a:sym typeface="Wingdings"/>
              </a:rPr>
              <a:t>th)</a:t>
            </a:r>
            <a:endParaRPr lang="en-US" sz="1100" dirty="0" smtClean="0">
              <a:sym typeface="Wingdings"/>
            </a:endParaRPr>
          </a:p>
          <a:p>
            <a:pPr marL="171450" indent="-171450" algn="just">
              <a:buFont typeface="Wingdings" charset="2"/>
              <a:buChar char="q"/>
            </a:pPr>
            <a:r>
              <a:rPr lang="en-US" sz="1100" dirty="0" smtClean="0">
                <a:sym typeface="Wingdings"/>
              </a:rPr>
              <a:t>Please continue to</a:t>
            </a:r>
            <a:r>
              <a:rPr lang="en-US" sz="1100" dirty="0" smtClean="0">
                <a:sym typeface="Wingdings"/>
              </a:rPr>
              <a:t> send in donations for our Dear Solider Project… THANK YOU </a:t>
            </a:r>
            <a:endParaRPr lang="en-US" sz="1100" b="1" dirty="0" smtClean="0">
              <a:sym typeface="Wingdings"/>
            </a:endParaRPr>
          </a:p>
          <a:p>
            <a:pPr marL="171450" indent="-171450" algn="just">
              <a:buFont typeface="Wingdings" charset="2"/>
              <a:buChar char="q"/>
            </a:pPr>
            <a:r>
              <a:rPr lang="en-US" sz="1100" b="1" dirty="0" smtClean="0">
                <a:sym typeface="Wingdings"/>
              </a:rPr>
              <a:t>Class </a:t>
            </a:r>
            <a:r>
              <a:rPr lang="en-US" sz="1100" b="1" dirty="0">
                <a:sym typeface="Wingdings"/>
              </a:rPr>
              <a:t>Wish List </a:t>
            </a:r>
            <a:r>
              <a:rPr lang="en-US" sz="1100" dirty="0">
                <a:sym typeface="Wingdings"/>
              </a:rPr>
              <a:t>– We welcomed a new addition to our classroom family Wednesday, November 11</a:t>
            </a:r>
            <a:r>
              <a:rPr lang="en-US" sz="1100" baseline="30000" dirty="0">
                <a:sym typeface="Wingdings"/>
              </a:rPr>
              <a:t>th</a:t>
            </a:r>
            <a:r>
              <a:rPr lang="en-US" sz="1100" dirty="0">
                <a:sym typeface="Wingdings"/>
              </a:rPr>
              <a:t> – GOLD SKIRT TETRA (fish). If possible, we would like parents to send in </a:t>
            </a:r>
            <a:r>
              <a:rPr lang="en-US" sz="1100" dirty="0" err="1">
                <a:sym typeface="Wingdings"/>
              </a:rPr>
              <a:t>PetSmart</a:t>
            </a:r>
            <a:r>
              <a:rPr lang="en-US" sz="1100" dirty="0">
                <a:sym typeface="Wingdings"/>
              </a:rPr>
              <a:t> gift cards of any amount to help us take care of our classroom pet. In addition, the school year is progressing and we are quickly running out of the following items: copy paper, </a:t>
            </a:r>
            <a:r>
              <a:rPr lang="en-US" sz="1100" dirty="0" err="1">
                <a:sym typeface="Wingdings"/>
              </a:rPr>
              <a:t>kleenex</a:t>
            </a:r>
            <a:r>
              <a:rPr lang="en-US" sz="1100" dirty="0">
                <a:sym typeface="Wingdings"/>
              </a:rPr>
              <a:t> tissue, hand sanitizer, pencils, and cap erasers. We would greatly appreciate your donations. Thanks for all that you do! </a:t>
            </a:r>
            <a:endParaRPr lang="en-US" sz="1100" dirty="0" smtClean="0"/>
          </a:p>
          <a:p>
            <a:pPr>
              <a:buClr>
                <a:srgbClr val="FF0000"/>
              </a:buClr>
              <a:buFont typeface="Wingdings" pitchFamily="2" charset="2"/>
              <a:buChar char="q"/>
            </a:pPr>
            <a:r>
              <a:rPr lang="en-US" sz="1100" dirty="0" smtClean="0"/>
              <a:t>From School to Home Work – In an effort to encourage your child to do his/her best with completing his/her work in class, work that is not completed  will be sent home. This work will need to be completed by your child on his/her own and returned by Friday of the same week. Please be aware that only hard copies of lessons will be sent home and not shelf lessons. The amount of class work sent home may vary per child and your child may or may not have class work sent home each week.</a:t>
            </a:r>
          </a:p>
          <a:p>
            <a:pPr>
              <a:buClr>
                <a:srgbClr val="FF0000"/>
              </a:buClr>
              <a:buFont typeface="Wingdings" pitchFamily="2" charset="2"/>
              <a:buChar char="q"/>
            </a:pPr>
            <a:r>
              <a:rPr lang="en-US" sz="1100" dirty="0" smtClean="0"/>
              <a:t>A </a:t>
            </a:r>
            <a:r>
              <a:rPr lang="en-US" sz="1100" dirty="0" smtClean="0">
                <a:sym typeface="Wingdings"/>
              </a:rPr>
              <a:t>Scholastic book orders – A great way to put some fun books in your child’s hands. Feel free to order online or by mail.</a:t>
            </a:r>
            <a:endParaRPr lang="en-US" sz="1100" dirty="0" smtClean="0"/>
          </a:p>
          <a:p>
            <a:pPr>
              <a:buClr>
                <a:srgbClr val="FF0000"/>
              </a:buClr>
              <a:buFont typeface="Wingdings" pitchFamily="2" charset="2"/>
              <a:buChar char="q"/>
            </a:pPr>
            <a:r>
              <a:rPr lang="en-US" sz="1100" dirty="0" smtClean="0"/>
              <a:t>Our classroom temperature varies from day to day. Please feel free to send in a “light” sweater or jacket for your child to wear while in the classroom.</a:t>
            </a:r>
          </a:p>
          <a:p>
            <a:pPr>
              <a:buClr>
                <a:srgbClr val="FF0000"/>
              </a:buClr>
              <a:buFont typeface="Wingdings" pitchFamily="2" charset="2"/>
              <a:buChar char="q"/>
            </a:pPr>
            <a:r>
              <a:rPr lang="en-US" sz="1100" dirty="0"/>
              <a:t> </a:t>
            </a:r>
            <a:r>
              <a:rPr lang="en-US" sz="1100" dirty="0" smtClean="0"/>
              <a:t>Our school day begins at 7:45am. Students may begin arriving at 7:10am. Our school day ends at 2:25pm. Students are to be picked up by 2:45pm. (Challenger ends at 6:00pm) </a:t>
            </a:r>
            <a:r>
              <a:rPr lang="en-US" sz="1100" dirty="0" smtClean="0">
                <a:sym typeface="Wingdings"/>
              </a:rPr>
              <a:t></a:t>
            </a:r>
            <a:endParaRPr lang="en-US" sz="1100" dirty="0" smtClean="0"/>
          </a:p>
        </p:txBody>
      </p:sp>
      <p:sp>
        <p:nvSpPr>
          <p:cNvPr id="20" name="TextBox 19"/>
          <p:cNvSpPr txBox="1"/>
          <p:nvPr/>
        </p:nvSpPr>
        <p:spPr>
          <a:xfrm>
            <a:off x="381000" y="8686800"/>
            <a:ext cx="4495800" cy="1015663"/>
          </a:xfrm>
          <a:prstGeom prst="rect">
            <a:avLst/>
          </a:prstGeom>
          <a:noFill/>
        </p:spPr>
        <p:txBody>
          <a:bodyPr wrap="square" rtlCol="0">
            <a:spAutoFit/>
          </a:bodyPr>
          <a:lstStyle/>
          <a:p>
            <a:endParaRPr lang="en-US" sz="1200" dirty="0" smtClean="0"/>
          </a:p>
          <a:p>
            <a:endParaRPr lang="en-US" sz="1200" dirty="0"/>
          </a:p>
          <a:p>
            <a:endParaRPr lang="en-US" sz="1200" dirty="0" smtClean="0"/>
          </a:p>
          <a:p>
            <a:endParaRPr lang="en-US" sz="1200" dirty="0"/>
          </a:p>
          <a:p>
            <a:endParaRPr lang="en-US" sz="1200" dirty="0" smtClean="0"/>
          </a:p>
        </p:txBody>
      </p:sp>
      <p:sp>
        <p:nvSpPr>
          <p:cNvPr id="21" name="TextBox 20"/>
          <p:cNvSpPr txBox="1"/>
          <p:nvPr/>
        </p:nvSpPr>
        <p:spPr>
          <a:xfrm>
            <a:off x="4038600" y="2667000"/>
            <a:ext cx="3048000" cy="369332"/>
          </a:xfrm>
          <a:prstGeom prst="rect">
            <a:avLst/>
          </a:prstGeom>
          <a:noFill/>
        </p:spPr>
        <p:txBody>
          <a:bodyPr wrap="square" rtlCol="0">
            <a:spAutoFit/>
          </a:bodyPr>
          <a:lstStyle/>
          <a:p>
            <a:r>
              <a:rPr lang="en-US" sz="1800" dirty="0" smtClean="0"/>
              <a:t>Week of: November </a:t>
            </a:r>
            <a:r>
              <a:rPr lang="en-US" sz="1800" dirty="0" smtClean="0"/>
              <a:t>30</a:t>
            </a:r>
            <a:r>
              <a:rPr lang="en-US" sz="1800" dirty="0" smtClean="0"/>
              <a:t>, </a:t>
            </a:r>
            <a:r>
              <a:rPr lang="en-US" sz="1800" dirty="0" smtClean="0"/>
              <a:t>2015</a:t>
            </a:r>
            <a:endParaRPr lang="en-US" sz="1800" dirty="0"/>
          </a:p>
        </p:txBody>
      </p:sp>
      <p:sp>
        <p:nvSpPr>
          <p:cNvPr id="2" name="TextBox 1"/>
          <p:cNvSpPr txBox="1"/>
          <p:nvPr/>
        </p:nvSpPr>
        <p:spPr>
          <a:xfrm>
            <a:off x="609600" y="8991600"/>
            <a:ext cx="4648200" cy="600164"/>
          </a:xfrm>
          <a:prstGeom prst="rect">
            <a:avLst/>
          </a:prstGeom>
          <a:noFill/>
        </p:spPr>
        <p:txBody>
          <a:bodyPr wrap="square" rtlCol="0">
            <a:spAutoFit/>
          </a:bodyPr>
          <a:lstStyle/>
          <a:p>
            <a:pPr marL="171450" indent="-171450">
              <a:buFont typeface="Wingdings" charset="2"/>
              <a:buChar char="ü"/>
            </a:pPr>
            <a:r>
              <a:rPr lang="en-US" sz="1100" dirty="0" smtClean="0"/>
              <a:t>Mother-Son Dinner &amp; Dance – Saturday, Dec. 5</a:t>
            </a:r>
            <a:r>
              <a:rPr lang="en-US" sz="1100" baseline="30000" dirty="0" smtClean="0"/>
              <a:t>th</a:t>
            </a:r>
            <a:r>
              <a:rPr lang="en-US" sz="1100" dirty="0" smtClean="0"/>
              <a:t> 2015 at Dutchman Creek Middle School</a:t>
            </a:r>
            <a:endParaRPr lang="en-US" sz="1100" b="1" dirty="0" smtClean="0"/>
          </a:p>
          <a:p>
            <a:pPr marL="171450" indent="-171450">
              <a:buFont typeface="Wingdings" charset="2"/>
              <a:buChar char="ü"/>
            </a:pPr>
            <a:endParaRPr lang="en-US" sz="1100" dirty="0" smtClean="0"/>
          </a:p>
        </p:txBody>
      </p:sp>
    </p:spTree>
    <p:extLst>
      <p:ext uri="{BB962C8B-B14F-4D97-AF65-F5344CB8AC3E}">
        <p14:creationId xmlns:p14="http://schemas.microsoft.com/office/powerpoint/2010/main" val="3621773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3616</TotalTime>
  <Words>489</Words>
  <Application>Microsoft Macintosh PowerPoint</Application>
  <PresentationFormat>Custom</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Parker</dc:creator>
  <cp:lastModifiedBy>RH3 RH3</cp:lastModifiedBy>
  <cp:revision>66</cp:revision>
  <cp:lastPrinted>2015-12-01T14:17:01Z</cp:lastPrinted>
  <dcterms:created xsi:type="dcterms:W3CDTF">2014-05-14T00:18:25Z</dcterms:created>
  <dcterms:modified xsi:type="dcterms:W3CDTF">2015-12-01T14:17:31Z</dcterms:modified>
</cp:coreProperties>
</file>