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60" r:id="rId2"/>
  </p:sldIdLst>
  <p:sldSz cx="7772400" cy="10058400"/>
  <p:notesSz cx="7086600" cy="93726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1800" y="-8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679276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76461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79909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15670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0354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81122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57986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41869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52427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9891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11/3/15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6452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589081E7-58CC-4DAB-97AD-05F75F0253CB}" type="datetimeFigureOut">
              <a:rPr lang="en-US" smtClean="0"/>
              <a:pPr/>
              <a:t>11/3/15</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69350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www.Mobyma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referRelativeResize="0">
            <a:picLocks/>
          </p:cNvPicPr>
          <p:nvPr/>
        </p:nvPicPr>
        <p:blipFill>
          <a:blip r:embed="rId2" cstate="print">
            <a:extLst>
              <a:ext uri="{28A0092B-C50C-407E-A947-70E740481C1C}">
                <a14:useLocalDpi xmlns:a14="http://schemas.microsoft.com/office/drawing/2010/main" val="0"/>
              </a:ext>
            </a:extLst>
          </a:blip>
          <a:stretch>
            <a:fillRect/>
          </a:stretch>
        </p:blipFill>
        <p:spPr>
          <a:xfrm>
            <a:off x="0" y="228600"/>
            <a:ext cx="7680960" cy="10058400"/>
          </a:xfrm>
          <a:prstGeom prst="rect">
            <a:avLst/>
          </a:prstGeom>
        </p:spPr>
      </p:pic>
      <p:sp>
        <p:nvSpPr>
          <p:cNvPr id="10" name="TextBox 9"/>
          <p:cNvSpPr txBox="1"/>
          <p:nvPr/>
        </p:nvSpPr>
        <p:spPr>
          <a:xfrm>
            <a:off x="914400" y="762000"/>
            <a:ext cx="5715000" cy="1726627"/>
          </a:xfrm>
          <a:prstGeom prst="rect">
            <a:avLst/>
          </a:prstGeom>
          <a:noFill/>
        </p:spPr>
        <p:txBody>
          <a:bodyPr wrap="square" rtlCol="0">
            <a:spAutoFit/>
          </a:bodyPr>
          <a:lstStyle/>
          <a:p>
            <a:pPr>
              <a:lnSpc>
                <a:spcPct val="90000"/>
              </a:lnSpc>
            </a:pPr>
            <a:r>
              <a:rPr lang="en-US" sz="3200" dirty="0" smtClean="0">
                <a:latin typeface="KG Eyes Wide Open" panose="02000506000000020004" pitchFamily="2" charset="0"/>
                <a:ea typeface="HelloHoneycrisp" panose="02000603000000000000" pitchFamily="2" charset="0"/>
              </a:rPr>
              <a:t>Ms. Ashford &amp; Mrs. Frenchie’s </a:t>
            </a:r>
          </a:p>
          <a:p>
            <a:pPr>
              <a:lnSpc>
                <a:spcPct val="90000"/>
              </a:lnSpc>
            </a:pPr>
            <a:r>
              <a:rPr lang="en-US" sz="6600" dirty="0" smtClean="0">
                <a:ln>
                  <a:solidFill>
                    <a:sysClr val="windowText" lastClr="000000"/>
                  </a:solidFill>
                </a:ln>
                <a:latin typeface="KG All of Me" panose="02000000000000000000" pitchFamily="2" charset="0"/>
              </a:rPr>
              <a:t>Class News</a:t>
            </a:r>
          </a:p>
          <a:p>
            <a:pPr>
              <a:lnSpc>
                <a:spcPct val="90000"/>
              </a:lnSpc>
            </a:pPr>
            <a:r>
              <a:rPr lang="en-US" dirty="0" smtClean="0">
                <a:ln>
                  <a:solidFill>
                    <a:sysClr val="windowText" lastClr="000000"/>
                  </a:solidFill>
                </a:ln>
                <a:latin typeface="KG All of Me" panose="02000000000000000000" pitchFamily="2" charset="0"/>
              </a:rPr>
              <a:t>The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hildren’s </a:t>
            </a:r>
            <a:r>
              <a:rPr lang="en-US" dirty="0">
                <a:ln>
                  <a:solidFill>
                    <a:sysClr val="windowText" lastClr="000000"/>
                  </a:solidFill>
                </a:ln>
                <a:latin typeface="KG All of Me" panose="02000000000000000000" pitchFamily="2" charset="0"/>
              </a:rPr>
              <a:t>S</a:t>
            </a:r>
            <a:r>
              <a:rPr lang="en-US" dirty="0" smtClean="0">
                <a:ln>
                  <a:solidFill>
                    <a:sysClr val="windowText" lastClr="000000"/>
                  </a:solidFill>
                </a:ln>
                <a:latin typeface="KG All of Me" panose="02000000000000000000" pitchFamily="2" charset="0"/>
              </a:rPr>
              <a:t>chool at Sylvia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ircle</a:t>
            </a:r>
            <a:endParaRPr lang="en-US" dirty="0">
              <a:ln>
                <a:solidFill>
                  <a:sysClr val="windowText" lastClr="000000"/>
                </a:solidFill>
              </a:ln>
              <a:latin typeface="KG All of Me" panose="02000000000000000000" pitchFamily="2" charset="0"/>
            </a:endParaRPr>
          </a:p>
        </p:txBody>
      </p:sp>
      <p:sp>
        <p:nvSpPr>
          <p:cNvPr id="11" name="TextBox 10"/>
          <p:cNvSpPr txBox="1"/>
          <p:nvPr/>
        </p:nvSpPr>
        <p:spPr>
          <a:xfrm>
            <a:off x="685800" y="266709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A Note from the Teacher</a:t>
            </a:r>
            <a:endParaRPr lang="en-US" sz="1800" dirty="0">
              <a:ln w="3175">
                <a:solidFill>
                  <a:schemeClr val="tx1"/>
                </a:solidFill>
              </a:ln>
              <a:latin typeface="KG All of Me" panose="02000000000000000000" pitchFamily="2" charset="0"/>
            </a:endParaRPr>
          </a:p>
        </p:txBody>
      </p:sp>
      <p:sp>
        <p:nvSpPr>
          <p:cNvPr id="12" name="TextBox 11"/>
          <p:cNvSpPr txBox="1"/>
          <p:nvPr/>
        </p:nvSpPr>
        <p:spPr>
          <a:xfrm>
            <a:off x="3870960" y="2667090"/>
            <a:ext cx="3368040" cy="369332"/>
          </a:xfrm>
          <a:prstGeom prst="rect">
            <a:avLst/>
          </a:prstGeom>
          <a:noFill/>
        </p:spPr>
        <p:txBody>
          <a:bodyPr wrap="square" rtlCol="0">
            <a:spAutoFit/>
          </a:bodyPr>
          <a:lstStyle/>
          <a:p>
            <a:pPr algn="ctr"/>
            <a:endParaRPr lang="en-US" sz="1800" dirty="0">
              <a:ln w="3175">
                <a:solidFill>
                  <a:schemeClr val="tx1"/>
                </a:solidFill>
              </a:ln>
              <a:latin typeface="KG All of Me" panose="02000000000000000000" pitchFamily="2" charset="0"/>
            </a:endParaRPr>
          </a:p>
        </p:txBody>
      </p:sp>
      <p:sp>
        <p:nvSpPr>
          <p:cNvPr id="13" name="TextBox 12"/>
          <p:cNvSpPr txBox="1"/>
          <p:nvPr/>
        </p:nvSpPr>
        <p:spPr>
          <a:xfrm>
            <a:off x="838200" y="81534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Dates to remember</a:t>
            </a:r>
            <a:endParaRPr lang="en-US" sz="1800" dirty="0">
              <a:ln w="3175">
                <a:solidFill>
                  <a:schemeClr val="tx1"/>
                </a:solidFill>
              </a:ln>
              <a:latin typeface="KG All of Me" panose="02000000000000000000" pitchFamily="2" charset="0"/>
            </a:endParaRPr>
          </a:p>
        </p:txBody>
      </p:sp>
      <p:sp>
        <p:nvSpPr>
          <p:cNvPr id="14" name="TextBox 13"/>
          <p:cNvSpPr txBox="1"/>
          <p:nvPr/>
        </p:nvSpPr>
        <p:spPr>
          <a:xfrm>
            <a:off x="838200" y="9296400"/>
            <a:ext cx="3200400" cy="338554"/>
          </a:xfrm>
          <a:prstGeom prst="rect">
            <a:avLst/>
          </a:prstGeom>
          <a:noFill/>
        </p:spPr>
        <p:txBody>
          <a:bodyPr wrap="square" rtlCol="0">
            <a:spAutoFit/>
          </a:bodyPr>
          <a:lstStyle/>
          <a:p>
            <a:pPr algn="ctr"/>
            <a:r>
              <a:rPr lang="en-US" sz="1600" dirty="0" smtClean="0">
                <a:ln w="3175">
                  <a:solidFill>
                    <a:schemeClr val="tx1"/>
                  </a:solidFill>
                </a:ln>
                <a:latin typeface="KG All of Me" panose="02000000000000000000" pitchFamily="2" charset="0"/>
              </a:rPr>
              <a:t>Thank You, </a:t>
            </a:r>
            <a:r>
              <a:rPr lang="en-US" sz="1600" b="1" dirty="0" smtClean="0">
                <a:ln w="3175">
                  <a:noFill/>
                </a:ln>
                <a:latin typeface="KG Eyes Wide Open" panose="02000506000000020004" pitchFamily="2" charset="0"/>
              </a:rPr>
              <a:t>Ms. Ashford</a:t>
            </a:r>
            <a:endParaRPr lang="en-US" sz="1600" b="1" dirty="0">
              <a:ln w="3175">
                <a:noFill/>
              </a:ln>
              <a:latin typeface="KG All of Me" panose="02000000000000000000" pitchFamily="2" charset="0"/>
            </a:endParaRPr>
          </a:p>
        </p:txBody>
      </p:sp>
      <p:sp>
        <p:nvSpPr>
          <p:cNvPr id="15" name="TextBox 14"/>
          <p:cNvSpPr txBox="1"/>
          <p:nvPr/>
        </p:nvSpPr>
        <p:spPr>
          <a:xfrm>
            <a:off x="609600" y="48006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Updates &amp; Reminders</a:t>
            </a:r>
            <a:endParaRPr lang="en-US" sz="1800" dirty="0">
              <a:ln w="3175">
                <a:solidFill>
                  <a:schemeClr val="tx1"/>
                </a:solidFill>
              </a:ln>
              <a:latin typeface="KG All of Me" panose="02000000000000000000" pitchFamily="2" charset="0"/>
            </a:endParaRPr>
          </a:p>
        </p:txBody>
      </p:sp>
      <p:sp>
        <p:nvSpPr>
          <p:cNvPr id="2049" name="Rectangle 1"/>
          <p:cNvSpPr>
            <a:spLocks noChangeArrowheads="1"/>
          </p:cNvSpPr>
          <p:nvPr/>
        </p:nvSpPr>
        <p:spPr bwMode="auto">
          <a:xfrm>
            <a:off x="0" y="159351"/>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59350"/>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Box 17"/>
          <p:cNvSpPr txBox="1"/>
          <p:nvPr/>
        </p:nvSpPr>
        <p:spPr>
          <a:xfrm>
            <a:off x="609600" y="2819400"/>
            <a:ext cx="6400800" cy="2462213"/>
          </a:xfrm>
          <a:prstGeom prst="rect">
            <a:avLst/>
          </a:prstGeom>
          <a:noFill/>
        </p:spPr>
        <p:txBody>
          <a:bodyPr wrap="square" rtlCol="0">
            <a:spAutoFit/>
          </a:bodyPr>
          <a:lstStyle/>
          <a:p>
            <a:r>
              <a:rPr lang="en-US" dirty="0" smtClean="0"/>
              <a:t>Parents! </a:t>
            </a:r>
          </a:p>
          <a:p>
            <a:pPr algn="just"/>
            <a:r>
              <a:rPr lang="en-US" sz="1200" dirty="0" smtClean="0"/>
              <a:t>Last week, I sent home your child’s Moby Max username and password in effort to provide extra academic support and practice at home. I apologize for any confusion while attempting to up load the website. In reviewing a possible problem, I discovered that I did not provide you with the school code that is needed in order to log in. </a:t>
            </a:r>
            <a:r>
              <a:rPr lang="en-US" sz="1200" dirty="0" smtClean="0"/>
              <a:t>After clicking the SIGN IN button at the top right hand corner of the website (</a:t>
            </a:r>
            <a:r>
              <a:rPr lang="en-US" sz="1200" dirty="0" smtClean="0">
                <a:hlinkClick r:id="rId3"/>
              </a:rPr>
              <a:t>www.Mobymax.com</a:t>
            </a:r>
            <a:r>
              <a:rPr lang="en-US" sz="1200" dirty="0" smtClean="0"/>
              <a:t>) you will be prompted to find your school (THE CHILDRENS SCHOOL AT SYLVIA) or enter your school code (SC 1509). Once you have entered one of the two you will be asked to enter your child’s username and password. Thank you for your patience and cooperation. If there are any further questions, please don’t hesitate to ask.</a:t>
            </a:r>
            <a:endParaRPr lang="en-US" sz="1200" dirty="0" smtClean="0"/>
          </a:p>
          <a:p>
            <a:pPr algn="just"/>
            <a:r>
              <a:rPr lang="en-US" sz="1200" dirty="0" smtClean="0"/>
              <a:t> </a:t>
            </a:r>
          </a:p>
          <a:p>
            <a:pPr algn="just"/>
            <a:endParaRPr lang="en-US" sz="1200" dirty="0" smtClean="0"/>
          </a:p>
          <a:p>
            <a:pPr algn="just"/>
            <a:endParaRPr lang="en-US" sz="1400" dirty="0"/>
          </a:p>
        </p:txBody>
      </p:sp>
      <p:sp>
        <p:nvSpPr>
          <p:cNvPr id="19" name="TextBox 18"/>
          <p:cNvSpPr txBox="1"/>
          <p:nvPr/>
        </p:nvSpPr>
        <p:spPr>
          <a:xfrm>
            <a:off x="685800" y="5181600"/>
            <a:ext cx="5943600" cy="3139320"/>
          </a:xfrm>
          <a:prstGeom prst="rect">
            <a:avLst/>
          </a:prstGeom>
          <a:noFill/>
        </p:spPr>
        <p:txBody>
          <a:bodyPr wrap="square" rtlCol="0">
            <a:spAutoFit/>
          </a:bodyPr>
          <a:lstStyle/>
          <a:p>
            <a:pPr>
              <a:buClr>
                <a:srgbClr val="FF0000"/>
              </a:buClr>
              <a:buFont typeface="Wingdings" pitchFamily="2" charset="2"/>
              <a:buChar char="q"/>
            </a:pPr>
            <a:r>
              <a:rPr lang="en-US" sz="1100" dirty="0" smtClean="0"/>
              <a:t>A </a:t>
            </a:r>
            <a:r>
              <a:rPr lang="en-US" sz="1100" dirty="0" smtClean="0"/>
              <a:t>HUGE “THANK YOU” to those who donated fall treats for the students Friday, October 30</a:t>
            </a:r>
            <a:r>
              <a:rPr lang="en-US" sz="1100" baseline="30000" dirty="0" smtClean="0"/>
              <a:t>th</a:t>
            </a:r>
            <a:r>
              <a:rPr lang="en-US" sz="1100" dirty="0" smtClean="0"/>
              <a:t>. </a:t>
            </a:r>
            <a:r>
              <a:rPr lang="en-US" sz="1100" dirty="0" smtClean="0">
                <a:sym typeface="Wingdings"/>
              </a:rPr>
              <a:t></a:t>
            </a:r>
          </a:p>
          <a:p>
            <a:pPr>
              <a:buClr>
                <a:srgbClr val="FF0000"/>
              </a:buClr>
              <a:buFont typeface="Wingdings" pitchFamily="2" charset="2"/>
              <a:buChar char="q"/>
            </a:pPr>
            <a:r>
              <a:rPr lang="en-US" sz="1100" dirty="0" smtClean="0">
                <a:sym typeface="Wingdings"/>
              </a:rPr>
              <a:t>Wednesday, November 4</a:t>
            </a:r>
            <a:r>
              <a:rPr lang="en-US" sz="1100" baseline="30000" dirty="0" smtClean="0">
                <a:sym typeface="Wingdings"/>
              </a:rPr>
              <a:t>th</a:t>
            </a:r>
            <a:r>
              <a:rPr lang="en-US" sz="1100" dirty="0" smtClean="0">
                <a:sym typeface="Wingdings"/>
              </a:rPr>
              <a:t> is the deadline for “Read Your Way to the BIG Game”. Please send in all reading logs by tomorrow.</a:t>
            </a:r>
          </a:p>
          <a:p>
            <a:pPr>
              <a:buClr>
                <a:srgbClr val="FF0000"/>
              </a:buClr>
              <a:buFont typeface="Wingdings" pitchFamily="2" charset="2"/>
              <a:buChar char="q"/>
            </a:pPr>
            <a:r>
              <a:rPr lang="en-US" sz="1100" dirty="0" smtClean="0">
                <a:sym typeface="Wingdings"/>
              </a:rPr>
              <a:t>Scholastic book orders – A great way to put some fun books in your child’s hands. Feel free to order online or by mail.</a:t>
            </a:r>
            <a:endParaRPr lang="en-US" sz="1100" dirty="0" smtClean="0"/>
          </a:p>
          <a:p>
            <a:pPr>
              <a:buClr>
                <a:srgbClr val="FF0000"/>
              </a:buClr>
              <a:buFont typeface="Wingdings" pitchFamily="2" charset="2"/>
              <a:buChar char="q"/>
            </a:pPr>
            <a:r>
              <a:rPr lang="en-US" sz="1100" dirty="0" smtClean="0"/>
              <a:t>Parent</a:t>
            </a:r>
            <a:r>
              <a:rPr lang="en-US" sz="1100" dirty="0"/>
              <a:t>/Teacher conference time is here. Please be sure to sign up for two possible times and return the bottom portion of the parent/teacher form that was sent home</a:t>
            </a:r>
            <a:r>
              <a:rPr lang="en-US" sz="1100" dirty="0" smtClean="0"/>
              <a:t>. If you scheduled a conference and was unable to make it, please call or email to reschedule.</a:t>
            </a:r>
          </a:p>
          <a:p>
            <a:pPr>
              <a:buClr>
                <a:srgbClr val="FF0000"/>
              </a:buClr>
              <a:buFont typeface="Wingdings" pitchFamily="2" charset="2"/>
              <a:buChar char="q"/>
            </a:pPr>
            <a:r>
              <a:rPr lang="en-US" sz="1100" dirty="0" smtClean="0"/>
              <a:t>Please continue to send in your child’s permission form in order to participate in our video keepsake project.</a:t>
            </a:r>
          </a:p>
          <a:p>
            <a:pPr>
              <a:buClr>
                <a:srgbClr val="FF0000"/>
              </a:buClr>
              <a:buFont typeface="Wingdings" pitchFamily="2" charset="2"/>
              <a:buChar char="q"/>
            </a:pPr>
            <a:r>
              <a:rPr lang="en-US" sz="1100" dirty="0" smtClean="0"/>
              <a:t> Our classroom temperature varies from day to day. Please feel free to send in a “light” sweater or jacket for your child to wear while in the classroom.</a:t>
            </a:r>
          </a:p>
          <a:p>
            <a:pPr>
              <a:buClr>
                <a:srgbClr val="FF0000"/>
              </a:buClr>
              <a:buFont typeface="Wingdings" pitchFamily="2" charset="2"/>
              <a:buChar char="q"/>
            </a:pPr>
            <a:r>
              <a:rPr lang="en-US" sz="1100" dirty="0"/>
              <a:t> </a:t>
            </a:r>
            <a:r>
              <a:rPr lang="en-US" sz="1100" dirty="0" smtClean="0"/>
              <a:t>Our school day begins at 7:45am. Students may begin arriving at 7:10am. Our school day ends at 2:25pm. Students are to be picked up by 2:45pm. (Challenger ends at 6:00pm) </a:t>
            </a:r>
            <a:r>
              <a:rPr lang="en-US" sz="1100" dirty="0" smtClean="0">
                <a:sym typeface="Wingdings"/>
              </a:rPr>
              <a:t></a:t>
            </a:r>
            <a:endParaRPr lang="en-US" sz="1100" dirty="0" smtClean="0"/>
          </a:p>
          <a:p>
            <a:pPr>
              <a:buClr>
                <a:srgbClr val="FF0000"/>
              </a:buClr>
              <a:buFont typeface="Wingdings" pitchFamily="2" charset="2"/>
              <a:buChar char="q"/>
            </a:pPr>
            <a:r>
              <a:rPr lang="en-US" sz="1100" dirty="0" smtClean="0"/>
              <a:t>Please sign up for our class communication REMIND system. Please sign up by texting - @msashfords</a:t>
            </a:r>
            <a:r>
              <a:rPr lang="en-US" sz="1100" dirty="0"/>
              <a:t> </a:t>
            </a:r>
            <a:r>
              <a:rPr lang="en-US" sz="1100" dirty="0" smtClean="0"/>
              <a:t>;To:81010</a:t>
            </a:r>
          </a:p>
          <a:p>
            <a:pPr>
              <a:buClr>
                <a:srgbClr val="FF0000"/>
              </a:buClr>
              <a:buFont typeface="Wingdings" pitchFamily="2" charset="2"/>
              <a:buChar char="q"/>
            </a:pPr>
            <a:r>
              <a:rPr lang="en-US" sz="1100" dirty="0" smtClean="0">
                <a:sym typeface="Wingdings" pitchFamily="2" charset="2"/>
              </a:rPr>
              <a:t>As </a:t>
            </a:r>
            <a:r>
              <a:rPr lang="en-US" sz="1100" dirty="0" smtClean="0">
                <a:sym typeface="Wingdings" pitchFamily="2" charset="2"/>
              </a:rPr>
              <a:t>we continue to adjust to the new school year, please be sure your child receives accurate rest and  nourishment </a:t>
            </a:r>
          </a:p>
        </p:txBody>
      </p:sp>
      <p:sp>
        <p:nvSpPr>
          <p:cNvPr id="20" name="TextBox 19"/>
          <p:cNvSpPr txBox="1"/>
          <p:nvPr/>
        </p:nvSpPr>
        <p:spPr>
          <a:xfrm>
            <a:off x="685800" y="8153400"/>
            <a:ext cx="4495800" cy="276999"/>
          </a:xfrm>
          <a:prstGeom prst="rect">
            <a:avLst/>
          </a:prstGeom>
          <a:noFill/>
        </p:spPr>
        <p:txBody>
          <a:bodyPr wrap="square" rtlCol="0">
            <a:spAutoFit/>
          </a:bodyPr>
          <a:lstStyle/>
          <a:p>
            <a:endParaRPr lang="en-US" sz="1200" dirty="0" smtClean="0"/>
          </a:p>
        </p:txBody>
      </p:sp>
      <p:sp>
        <p:nvSpPr>
          <p:cNvPr id="21" name="TextBox 20"/>
          <p:cNvSpPr txBox="1"/>
          <p:nvPr/>
        </p:nvSpPr>
        <p:spPr>
          <a:xfrm>
            <a:off x="4038600" y="2667000"/>
            <a:ext cx="3048000" cy="369332"/>
          </a:xfrm>
          <a:prstGeom prst="rect">
            <a:avLst/>
          </a:prstGeom>
          <a:noFill/>
        </p:spPr>
        <p:txBody>
          <a:bodyPr wrap="square" rtlCol="0">
            <a:spAutoFit/>
          </a:bodyPr>
          <a:lstStyle/>
          <a:p>
            <a:r>
              <a:rPr lang="en-US" sz="1800" dirty="0" smtClean="0"/>
              <a:t>Week of: </a:t>
            </a:r>
            <a:r>
              <a:rPr lang="en-US" sz="1800" dirty="0" smtClean="0"/>
              <a:t>November</a:t>
            </a:r>
            <a:r>
              <a:rPr lang="en-US" sz="1800" dirty="0" smtClean="0"/>
              <a:t> </a:t>
            </a:r>
            <a:r>
              <a:rPr lang="en-US" sz="1800" dirty="0"/>
              <a:t>2</a:t>
            </a:r>
            <a:r>
              <a:rPr lang="en-US" sz="1800" dirty="0" smtClean="0"/>
              <a:t>, </a:t>
            </a:r>
            <a:r>
              <a:rPr lang="en-US" sz="1800" dirty="0" smtClean="0"/>
              <a:t>2015</a:t>
            </a:r>
            <a:endParaRPr lang="en-US" sz="1800" dirty="0"/>
          </a:p>
        </p:txBody>
      </p:sp>
      <p:sp>
        <p:nvSpPr>
          <p:cNvPr id="2" name="TextBox 1"/>
          <p:cNvSpPr txBox="1"/>
          <p:nvPr/>
        </p:nvSpPr>
        <p:spPr>
          <a:xfrm>
            <a:off x="762000" y="8458200"/>
            <a:ext cx="4648200" cy="938719"/>
          </a:xfrm>
          <a:prstGeom prst="rect">
            <a:avLst/>
          </a:prstGeom>
          <a:noFill/>
        </p:spPr>
        <p:txBody>
          <a:bodyPr wrap="square" rtlCol="0">
            <a:spAutoFit/>
          </a:bodyPr>
          <a:lstStyle/>
          <a:p>
            <a:pPr marL="171450" indent="-171450">
              <a:buFont typeface="Wingdings" charset="2"/>
              <a:buChar char="ü"/>
            </a:pPr>
            <a:r>
              <a:rPr lang="en-US" sz="1100" dirty="0" smtClean="0"/>
              <a:t>School Book Fair – November 2</a:t>
            </a:r>
            <a:r>
              <a:rPr lang="en-US" sz="1100" baseline="30000" dirty="0" smtClean="0"/>
              <a:t>nd</a:t>
            </a:r>
            <a:r>
              <a:rPr lang="en-US" sz="1100" dirty="0" smtClean="0"/>
              <a:t> – 6</a:t>
            </a:r>
            <a:r>
              <a:rPr lang="en-US" sz="1100" baseline="30000" dirty="0" smtClean="0"/>
              <a:t>th</a:t>
            </a:r>
            <a:r>
              <a:rPr lang="en-US" sz="1100" dirty="0" smtClean="0"/>
              <a:t> (Students are welcome to bring in money with a list of desired book titles.)</a:t>
            </a:r>
          </a:p>
          <a:p>
            <a:pPr marL="171450" indent="-171450">
              <a:buFont typeface="Wingdings" charset="2"/>
              <a:buChar char="ü"/>
            </a:pPr>
            <a:r>
              <a:rPr lang="en-US" sz="1100" dirty="0" smtClean="0"/>
              <a:t>Fruits for Fathers – November 10</a:t>
            </a:r>
            <a:r>
              <a:rPr lang="en-US" sz="1100" baseline="30000" dirty="0" smtClean="0"/>
              <a:t>th</a:t>
            </a:r>
            <a:endParaRPr lang="en-US" sz="1100" dirty="0" smtClean="0"/>
          </a:p>
          <a:p>
            <a:pPr marL="171450" indent="-171450">
              <a:buFont typeface="Wingdings" charset="2"/>
              <a:buChar char="ü"/>
            </a:pPr>
            <a:r>
              <a:rPr lang="en-US" sz="1100" dirty="0" smtClean="0"/>
              <a:t>Veterans Day – November 11</a:t>
            </a:r>
            <a:r>
              <a:rPr lang="en-US" sz="1100" baseline="30000" dirty="0" smtClean="0"/>
              <a:t>th</a:t>
            </a:r>
            <a:endParaRPr lang="en-US" sz="1100" dirty="0" smtClean="0"/>
          </a:p>
          <a:p>
            <a:pPr marL="171450" indent="-171450">
              <a:buFont typeface="Wingdings" charset="2"/>
              <a:buChar char="ü"/>
            </a:pPr>
            <a:r>
              <a:rPr lang="en-US" sz="1100" dirty="0" smtClean="0"/>
              <a:t>Dear Soldier Project Begins – November 11</a:t>
            </a:r>
            <a:r>
              <a:rPr lang="en-US" sz="1100" baseline="30000" dirty="0" smtClean="0"/>
              <a:t>th</a:t>
            </a:r>
            <a:r>
              <a:rPr lang="en-US" sz="1100" dirty="0" smtClean="0"/>
              <a:t> – November 20th</a:t>
            </a:r>
            <a:endParaRPr lang="en-US" sz="1100" dirty="0"/>
          </a:p>
        </p:txBody>
      </p:sp>
    </p:spTree>
    <p:extLst>
      <p:ext uri="{BB962C8B-B14F-4D97-AF65-F5344CB8AC3E}">
        <p14:creationId xmlns:p14="http://schemas.microsoft.com/office/powerpoint/2010/main" val="3621773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2918</TotalTime>
  <Words>507</Words>
  <Application>Microsoft Macintosh PowerPoint</Application>
  <PresentationFormat>Custom</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Parker</dc:creator>
  <cp:lastModifiedBy>RH3 RH3</cp:lastModifiedBy>
  <cp:revision>53</cp:revision>
  <cp:lastPrinted>2015-11-03T14:24:55Z</cp:lastPrinted>
  <dcterms:created xsi:type="dcterms:W3CDTF">2014-05-14T00:18:25Z</dcterms:created>
  <dcterms:modified xsi:type="dcterms:W3CDTF">2015-11-03T14:52:18Z</dcterms:modified>
</cp:coreProperties>
</file>